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95" r:id="rId2"/>
    <p:sldId id="268" r:id="rId3"/>
    <p:sldId id="291" r:id="rId4"/>
    <p:sldId id="309" r:id="rId5"/>
    <p:sldId id="305" r:id="rId6"/>
    <p:sldId id="292" r:id="rId7"/>
    <p:sldId id="294" r:id="rId8"/>
    <p:sldId id="312" r:id="rId9"/>
    <p:sldId id="271" r:id="rId10"/>
    <p:sldId id="272" r:id="rId11"/>
    <p:sldId id="296" r:id="rId12"/>
    <p:sldId id="303" r:id="rId13"/>
    <p:sldId id="300" r:id="rId14"/>
    <p:sldId id="273" r:id="rId15"/>
    <p:sldId id="284" r:id="rId16"/>
    <p:sldId id="306" r:id="rId17"/>
    <p:sldId id="267" r:id="rId18"/>
    <p:sldId id="264" r:id="rId19"/>
    <p:sldId id="314" r:id="rId20"/>
    <p:sldId id="315" r:id="rId21"/>
    <p:sldId id="258" r:id="rId22"/>
    <p:sldId id="307" r:id="rId23"/>
    <p:sldId id="259" r:id="rId24"/>
    <p:sldId id="260" r:id="rId25"/>
    <p:sldId id="261" r:id="rId26"/>
    <p:sldId id="304" r:id="rId27"/>
    <p:sldId id="262" r:id="rId28"/>
    <p:sldId id="263" r:id="rId29"/>
    <p:sldId id="308" r:id="rId30"/>
    <p:sldId id="288" r:id="rId31"/>
    <p:sldId id="269" r:id="rId32"/>
  </p:sldIdLst>
  <p:sldSz cx="9144000" cy="6858000" type="screen4x3"/>
  <p:notesSz cx="6858000" cy="9144000"/>
  <p:defaultTextStyle>
    <a:defPPr>
      <a:defRPr lang="en-CA"/>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26C"/>
    <a:srgbClr val="21027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8" autoAdjust="0"/>
  </p:normalViewPr>
  <p:slideViewPr>
    <p:cSldViewPr>
      <p:cViewPr varScale="1">
        <p:scale>
          <a:sx n="87" d="100"/>
          <a:sy n="87" d="100"/>
        </p:scale>
        <p:origin x="-16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F4FA616-95D2-458C-BB7D-CA924F157265}" type="datetimeFigureOut">
              <a:rPr lang="en-US"/>
              <a:pPr>
                <a:defRPr/>
              </a:pPr>
              <a:t>3/9/2010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B360DA-94F4-4C15-AA20-CD5E5A1FF35F}"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CA" dirty="0" smtClean="0"/>
              <a:t>January 26, 2010</a:t>
            </a:r>
          </a:p>
          <a:p>
            <a:pPr>
              <a:defRPr/>
            </a:pPr>
            <a:r>
              <a:rPr lang="en-CA" dirty="0" smtClean="0"/>
              <a:t>The signs of this impending crisis are clearly evident. Between 1994 and 2005, rates of high blood pressure among Canadians skyrocketed by 77%, diabetes by 45% and obesity by 18% - affecting both younger and older Canadians. Moreover, even younger age groups are experiencing increases in risk: among those 35 to 49 years of age, for example, the prevalence of high blood pressure increased 127%, diabetes by 64% and obesity by 20% - all major risk factors for heart disease.</a:t>
            </a:r>
            <a:br>
              <a:rPr lang="en-CA" dirty="0" smtClean="0"/>
            </a:br>
            <a:r>
              <a:rPr lang="en-CA" dirty="0" smtClean="0"/>
              <a:t/>
            </a:r>
            <a:br>
              <a:rPr lang="en-CA" dirty="0" smtClean="0"/>
            </a:br>
            <a:r>
              <a:rPr lang="en-CA" dirty="0" smtClean="0"/>
              <a:t>"Up to this point we've had a patchwork quilt of prevention and treatment initiatives aimed at addressing some, but not all, of the risk factors affecting Canadians," says Stephen </a:t>
            </a:r>
            <a:r>
              <a:rPr lang="en-CA" dirty="0" err="1" smtClean="0"/>
              <a:t>Samis</a:t>
            </a:r>
            <a:r>
              <a:rPr lang="en-CA" dirty="0" smtClean="0"/>
              <a:t>, Director of Health Policy, Heart and Stroke Foundation of Canada. "The magnitude of this problem has become so large, the only way forward is to implement a comprehensive, Canadian heart-health strategy that focuses on at-risk and disadvantaged populations, addresses the disparities between provinces and territories and integrates Canada's fragmented system of cardiac care services."</a:t>
            </a:r>
            <a:br>
              <a:rPr lang="en-CA" dirty="0" smtClean="0"/>
            </a:br>
            <a:r>
              <a:rPr lang="en-CA" dirty="0" smtClean="0"/>
              <a:t/>
            </a:r>
            <a:br>
              <a:rPr lang="en-CA" dirty="0" smtClean="0"/>
            </a:br>
            <a:r>
              <a:rPr lang="en-CA" dirty="0" smtClean="0"/>
              <a:t>The at-risk and disadvantaged populations in Canada include: the unprecedented growing number of young Canadian adults who are obese and overweight; the largest cohort of Boomers (50-64 years) in Canada's history entering a stage where they are at a higher risk for heart disease; our Aboriginal peoples who are experiencing a full-blown cardiovascular crisis; more women entering their young adult years at higher risk for heart disease, which could overwhelm the healthcare system with an entire new generation of patients; and, some of Canada's fastest growing ethno-cultural communities who are pre-disposed to a heavier burden of risk factors and heart disease.</a:t>
            </a:r>
            <a:br>
              <a:rPr lang="en-CA" dirty="0" smtClean="0"/>
            </a:br>
            <a:endParaRPr lang="en-CA"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7BBBC5-546B-4959-81DB-87A9959EE8BE}" type="slidenum">
              <a:rPr lang="en-CA" smtClean="0"/>
              <a:pPr/>
              <a:t>3</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Reference recent Heart and Stroke Canada study increased incidence incident in diabetes, strokes and heart disease (smoking and lack of activity)</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F0AAD8-05C8-4C5F-A617-BDF1D7CA23EB}" type="slidenum">
              <a:rPr lang="en-CA" smtClean="0"/>
              <a:pPr/>
              <a:t>5</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C8A68D-8F59-475A-A376-05BA0A2E10DC}" type="slidenum">
              <a:rPr lang="en-US" smtClean="0"/>
              <a:pPr/>
              <a:t>8</a:t>
            </a:fld>
            <a:endParaRPr 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t>At the last census (2006) 6% of C-K residents reported regularly walking or cycling to work. We estimate that about .5% cycle, and 5.5% walk. Across Ontario, the average for cycle commuters is about 2% and rising rapidly (12% walk). In some Canadian communities cycle-commuting has reached 15%. In many European communities with more severe climates than ours it is over 25%.</a:t>
            </a:r>
          </a:p>
          <a:p>
            <a:r>
              <a:rPr lang="en-US" b="1" smtClean="0"/>
              <a:t>	Professional engineering standards advise designing and building transportation infrastructure for the traffic expected in ten year’s time. Based on the above statistics, we can expect Chatham-Kent’s transportation cycling traffic in ten years to be at least ten times what it is today, and probably greater than that. We need to build our cycling infrastructure to handle that increase in traffic.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Wallaceburg supplier is available</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5BDC73-1423-4430-A6E2-09FBE85B7CE4}" type="slidenum">
              <a:rPr lang="en-CA" smtClean="0"/>
              <a:pPr/>
              <a:t>18</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Municipality’s contact will change when we hire the Coordinator for the Active Communities and Trails programs </a:t>
            </a:r>
          </a:p>
          <a:p>
            <a:endParaRPr lang="en-CA" baseline="0" dirty="0" smtClean="0"/>
          </a:p>
          <a:p>
            <a:r>
              <a:rPr lang="en-CA" baseline="0" dirty="0" smtClean="0"/>
              <a:t>Seek to establish a designated contact person with the organization sponsoring the presentation </a:t>
            </a:r>
          </a:p>
          <a:p>
            <a:endParaRPr lang="en-CA" baseline="0" dirty="0" smtClean="0"/>
          </a:p>
          <a:p>
            <a:r>
              <a:rPr lang="en-CA" baseline="0" dirty="0" smtClean="0"/>
              <a:t>Commit to working with the organization’s contact to prepare a detailed plan how we can </a:t>
            </a:r>
            <a:r>
              <a:rPr lang="en-CA" baseline="0" smtClean="0"/>
              <a:t>move forward. </a:t>
            </a:r>
            <a:endParaRPr lang="en-CA"/>
          </a:p>
        </p:txBody>
      </p:sp>
      <p:sp>
        <p:nvSpPr>
          <p:cNvPr id="4" name="Slide Number Placeholder 3"/>
          <p:cNvSpPr>
            <a:spLocks noGrp="1"/>
          </p:cNvSpPr>
          <p:nvPr>
            <p:ph type="sldNum" sz="quarter" idx="10"/>
          </p:nvPr>
        </p:nvSpPr>
        <p:spPr/>
        <p:txBody>
          <a:bodyPr/>
          <a:lstStyle/>
          <a:p>
            <a:pPr>
              <a:defRPr/>
            </a:pPr>
            <a:fld id="{7BB360DA-94F4-4C15-AA20-CD5E5A1FF35F}" type="slidenum">
              <a:rPr lang="en-CA" smtClean="0"/>
              <a:pPr>
                <a:defRPr/>
              </a:pPr>
              <a:t>20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dirty="0" smtClean="0"/>
              <a:t>I’ve been told  by Nancy V. that there is no specific cycle paths for </a:t>
            </a:r>
            <a:r>
              <a:rPr lang="en-CA" dirty="0" err="1" smtClean="0"/>
              <a:t>Thamesville</a:t>
            </a:r>
            <a:r>
              <a:rPr lang="en-CA" dirty="0" smtClean="0"/>
              <a:t>, all roads were deemed to be safe. Leo please confirm / add any additional information. Thanks Don</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31CBBC-7807-43AD-9464-12F15422AC0D}" type="slidenum">
              <a:rPr lang="en-CA" smtClean="0"/>
              <a:pPr/>
              <a:t>26</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6" name="Rectangle 6"/>
          <p:cNvSpPr>
            <a:spLocks noGrp="1" noChangeArrowheads="1"/>
          </p:cNvSpPr>
          <p:nvPr>
            <p:ph type="sldNum" sz="quarter" idx="12"/>
          </p:nvPr>
        </p:nvSpPr>
        <p:spPr>
          <a:ln/>
        </p:spPr>
        <p:txBody>
          <a:bodyPr/>
          <a:lstStyle>
            <a:lvl1pPr>
              <a:defRPr/>
            </a:lvl1pPr>
          </a:lstStyle>
          <a:p>
            <a:pPr>
              <a:defRPr/>
            </a:pPr>
            <a:fld id="{4C3FB383-7EAE-423E-B9A7-AF983210D02E}"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6" name="Rectangle 6"/>
          <p:cNvSpPr>
            <a:spLocks noGrp="1" noChangeArrowheads="1"/>
          </p:cNvSpPr>
          <p:nvPr>
            <p:ph type="sldNum" sz="quarter" idx="12"/>
          </p:nvPr>
        </p:nvSpPr>
        <p:spPr>
          <a:ln/>
        </p:spPr>
        <p:txBody>
          <a:bodyPr/>
          <a:lstStyle>
            <a:lvl1pPr>
              <a:defRPr/>
            </a:lvl1pPr>
          </a:lstStyle>
          <a:p>
            <a:pPr>
              <a:defRPr/>
            </a:pPr>
            <a:fld id="{3134387B-3A9E-43CD-BBE8-402A30D7A359}"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6" name="Rectangle 6"/>
          <p:cNvSpPr>
            <a:spLocks noGrp="1" noChangeArrowheads="1"/>
          </p:cNvSpPr>
          <p:nvPr>
            <p:ph type="sldNum" sz="quarter" idx="12"/>
          </p:nvPr>
        </p:nvSpPr>
        <p:spPr>
          <a:ln/>
        </p:spPr>
        <p:txBody>
          <a:bodyPr/>
          <a:lstStyle>
            <a:lvl1pPr>
              <a:defRPr/>
            </a:lvl1pPr>
          </a:lstStyle>
          <a:p>
            <a:pPr>
              <a:defRPr/>
            </a:pPr>
            <a:fld id="{02374922-F4A3-4679-9BF8-DCD730D534CC}"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CA"/>
              <a:t>Active Communities Investing in a Healthy Chatham-Kent</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98436830-396C-4EED-95BD-F5441D865111}" type="slidenum">
              <a:rPr lang="en-US"/>
              <a:pPr>
                <a:defRPr/>
              </a:pPr>
              <a:t>‹#›</a:t>
            </a:fld>
            <a:endParaRPr lang="en-US" sz="1000" b="1" u="sng">
              <a:solidFill>
                <a:schemeClr val="accent2"/>
              </a:solidFill>
              <a:latin typeface="Arial" charset="0"/>
            </a:endParaRPr>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224" y="1214422"/>
            <a:ext cx="7772400" cy="1143000"/>
          </a:xfrm>
        </p:spPr>
        <p:txBody>
          <a:bodyPr/>
          <a:lstStyle/>
          <a:p>
            <a:r>
              <a:rPr lang="en-US" smtClean="0"/>
              <a:t>Click to edit Master title style</a:t>
            </a:r>
            <a:endParaRPr lang="en-CA"/>
          </a:p>
        </p:txBody>
      </p:sp>
      <p:sp>
        <p:nvSpPr>
          <p:cNvPr id="3" name="Content Placeholder 2"/>
          <p:cNvSpPr>
            <a:spLocks noGrp="1"/>
          </p:cNvSpPr>
          <p:nvPr>
            <p:ph idx="1"/>
          </p:nvPr>
        </p:nvSpPr>
        <p:spPr>
          <a:xfrm>
            <a:off x="685800" y="2500306"/>
            <a:ext cx="7772400" cy="35956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endParaRPr lang="en-CA"/>
          </a:p>
        </p:txBody>
      </p:sp>
      <p:sp>
        <p:nvSpPr>
          <p:cNvPr id="5" name="Rectangle 5"/>
          <p:cNvSpPr>
            <a:spLocks noGrp="1" noChangeArrowheads="1"/>
          </p:cNvSpPr>
          <p:nvPr>
            <p:ph type="ftr" sz="quarter" idx="11"/>
          </p:nvPr>
        </p:nvSpPr>
        <p:spPr>
          <a:xfrm>
            <a:off x="2643188" y="6248400"/>
            <a:ext cx="4286250" cy="457200"/>
          </a:xfrm>
        </p:spPr>
        <p:txBody>
          <a:bodyPr/>
          <a:lstStyle>
            <a:lvl1pPr>
              <a:defRPr/>
            </a:lvl1pPr>
          </a:lstStyle>
          <a:p>
            <a:pPr>
              <a:defRPr/>
            </a:pPr>
            <a:r>
              <a:rPr lang="en-CA"/>
              <a:t>Active Communities Investing in a Healthy Chatham-Kent</a:t>
            </a:r>
            <a:endParaRPr lang="en-CA" dirty="0"/>
          </a:p>
        </p:txBody>
      </p:sp>
      <p:sp>
        <p:nvSpPr>
          <p:cNvPr id="6" name="Rectangle 6"/>
          <p:cNvSpPr>
            <a:spLocks noGrp="1" noChangeArrowheads="1"/>
          </p:cNvSpPr>
          <p:nvPr>
            <p:ph type="sldNum" sz="quarter" idx="12"/>
          </p:nvPr>
        </p:nvSpPr>
        <p:spPr/>
        <p:txBody>
          <a:bodyPr/>
          <a:lstStyle>
            <a:lvl1pPr>
              <a:defRPr/>
            </a:lvl1pPr>
          </a:lstStyle>
          <a:p>
            <a:pPr>
              <a:defRPr/>
            </a:pPr>
            <a:fld id="{1CDFB905-7C65-4B15-B620-4EE9115CDA3F}"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6" name="Rectangle 6"/>
          <p:cNvSpPr>
            <a:spLocks noGrp="1" noChangeArrowheads="1"/>
          </p:cNvSpPr>
          <p:nvPr>
            <p:ph type="sldNum" sz="quarter" idx="12"/>
          </p:nvPr>
        </p:nvSpPr>
        <p:spPr>
          <a:ln/>
        </p:spPr>
        <p:txBody>
          <a:bodyPr/>
          <a:lstStyle>
            <a:lvl1pPr>
              <a:defRPr/>
            </a:lvl1pPr>
          </a:lstStyle>
          <a:p>
            <a:pPr>
              <a:defRPr/>
            </a:pPr>
            <a:fld id="{B2A78B4B-6EAD-4D6C-9297-6CB908954420}"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7" name="Rectangle 6"/>
          <p:cNvSpPr>
            <a:spLocks noGrp="1" noChangeArrowheads="1"/>
          </p:cNvSpPr>
          <p:nvPr>
            <p:ph type="sldNum" sz="quarter" idx="12"/>
          </p:nvPr>
        </p:nvSpPr>
        <p:spPr>
          <a:ln/>
        </p:spPr>
        <p:txBody>
          <a:bodyPr/>
          <a:lstStyle>
            <a:lvl1pPr>
              <a:defRPr/>
            </a:lvl1pPr>
          </a:lstStyle>
          <a:p>
            <a:pPr>
              <a:defRPr/>
            </a:pPr>
            <a:fld id="{34F03E85-B913-435F-B8F0-103DB9F8429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9" name="Rectangle 6"/>
          <p:cNvSpPr>
            <a:spLocks noGrp="1" noChangeArrowheads="1"/>
          </p:cNvSpPr>
          <p:nvPr>
            <p:ph type="sldNum" sz="quarter" idx="12"/>
          </p:nvPr>
        </p:nvSpPr>
        <p:spPr>
          <a:ln/>
        </p:spPr>
        <p:txBody>
          <a:bodyPr/>
          <a:lstStyle>
            <a:lvl1pPr>
              <a:defRPr/>
            </a:lvl1pPr>
          </a:lstStyle>
          <a:p>
            <a:pPr>
              <a:defRPr/>
            </a:pPr>
            <a:fld id="{134EAD03-C6E5-4DBC-A652-7ED7A401EEE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5" name="Rectangle 6"/>
          <p:cNvSpPr>
            <a:spLocks noGrp="1" noChangeArrowheads="1"/>
          </p:cNvSpPr>
          <p:nvPr>
            <p:ph type="sldNum" sz="quarter" idx="12"/>
          </p:nvPr>
        </p:nvSpPr>
        <p:spPr>
          <a:ln/>
        </p:spPr>
        <p:txBody>
          <a:bodyPr/>
          <a:lstStyle>
            <a:lvl1pPr>
              <a:defRPr/>
            </a:lvl1pPr>
          </a:lstStyle>
          <a:p>
            <a:pPr>
              <a:defRPr/>
            </a:pPr>
            <a:fld id="{A4201630-0C02-4996-AA37-A4C8D3DAE45C}"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4" name="Rectangle 6"/>
          <p:cNvSpPr>
            <a:spLocks noGrp="1" noChangeArrowheads="1"/>
          </p:cNvSpPr>
          <p:nvPr>
            <p:ph type="sldNum" sz="quarter" idx="12"/>
          </p:nvPr>
        </p:nvSpPr>
        <p:spPr>
          <a:ln/>
        </p:spPr>
        <p:txBody>
          <a:bodyPr/>
          <a:lstStyle>
            <a:lvl1pPr>
              <a:defRPr/>
            </a:lvl1pPr>
          </a:lstStyle>
          <a:p>
            <a:pPr>
              <a:defRPr/>
            </a:pPr>
            <a:fld id="{EDA5B434-9E2E-4C37-865C-87122AC1B370}"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7" name="Rectangle 6"/>
          <p:cNvSpPr>
            <a:spLocks noGrp="1" noChangeArrowheads="1"/>
          </p:cNvSpPr>
          <p:nvPr>
            <p:ph type="sldNum" sz="quarter" idx="12"/>
          </p:nvPr>
        </p:nvSpPr>
        <p:spPr>
          <a:ln/>
        </p:spPr>
        <p:txBody>
          <a:bodyPr/>
          <a:lstStyle>
            <a:lvl1pPr>
              <a:defRPr/>
            </a:lvl1pPr>
          </a:lstStyle>
          <a:p>
            <a:pPr>
              <a:defRPr/>
            </a:pPr>
            <a:fld id="{6FD47715-A2F4-4FA3-930E-29B2BDEA9B8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Active Communities Investing in a Healthy Chatham-Kent</a:t>
            </a:r>
          </a:p>
        </p:txBody>
      </p:sp>
      <p:sp>
        <p:nvSpPr>
          <p:cNvPr id="7" name="Rectangle 6"/>
          <p:cNvSpPr>
            <a:spLocks noGrp="1" noChangeArrowheads="1"/>
          </p:cNvSpPr>
          <p:nvPr>
            <p:ph type="sldNum" sz="quarter" idx="12"/>
          </p:nvPr>
        </p:nvSpPr>
        <p:spPr>
          <a:ln/>
        </p:spPr>
        <p:txBody>
          <a:bodyPr/>
          <a:lstStyle>
            <a:lvl1pPr>
              <a:defRPr/>
            </a:lvl1pPr>
          </a:lstStyle>
          <a:p>
            <a:pPr>
              <a:defRPr/>
            </a:pPr>
            <a:fld id="{AE21DA77-777D-478A-BB14-C8EA74D56930}"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CA"/>
              <a:t>Active Communities Investing in a Healthy Chatham-Kent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73EBB98-655C-4A85-B924-944C1668D588}"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42" r:id="rId1"/>
    <p:sldLayoutId id="214748375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3" r:id="rId12"/>
  </p:sldLayoutIdLst>
  <p:hf sldNum="0" hdr="0" dt="0"/>
  <p:txStyles>
    <p:titleStyle>
      <a:lvl1pPr algn="ctr" rtl="0" eaLnBrk="0" fontAlgn="base" hangingPunct="0">
        <a:spcBef>
          <a:spcPct val="0"/>
        </a:spcBef>
        <a:spcAft>
          <a:spcPct val="0"/>
        </a:spcAft>
        <a:defRPr sz="4400">
          <a:solidFill>
            <a:srgbClr val="0A026C"/>
          </a:solidFill>
          <a:latin typeface="+mj-lt"/>
          <a:ea typeface="+mj-ea"/>
          <a:cs typeface="+mj-cs"/>
        </a:defRPr>
      </a:lvl1pPr>
      <a:lvl2pPr algn="ctr" rtl="0" eaLnBrk="0" fontAlgn="base" hangingPunct="0">
        <a:spcBef>
          <a:spcPct val="0"/>
        </a:spcBef>
        <a:spcAft>
          <a:spcPct val="0"/>
        </a:spcAft>
        <a:defRPr sz="4400">
          <a:solidFill>
            <a:srgbClr val="0A026C"/>
          </a:solidFill>
          <a:latin typeface="Times New Roman" pitchFamily="18" charset="0"/>
        </a:defRPr>
      </a:lvl2pPr>
      <a:lvl3pPr algn="ctr" rtl="0" eaLnBrk="0" fontAlgn="base" hangingPunct="0">
        <a:spcBef>
          <a:spcPct val="0"/>
        </a:spcBef>
        <a:spcAft>
          <a:spcPct val="0"/>
        </a:spcAft>
        <a:defRPr sz="4400">
          <a:solidFill>
            <a:srgbClr val="0A026C"/>
          </a:solidFill>
          <a:latin typeface="Times New Roman" pitchFamily="18" charset="0"/>
        </a:defRPr>
      </a:lvl3pPr>
      <a:lvl4pPr algn="ctr" rtl="0" eaLnBrk="0" fontAlgn="base" hangingPunct="0">
        <a:spcBef>
          <a:spcPct val="0"/>
        </a:spcBef>
        <a:spcAft>
          <a:spcPct val="0"/>
        </a:spcAft>
        <a:defRPr sz="4400">
          <a:solidFill>
            <a:srgbClr val="0A026C"/>
          </a:solidFill>
          <a:latin typeface="Times New Roman" pitchFamily="18" charset="0"/>
        </a:defRPr>
      </a:lvl4pPr>
      <a:lvl5pPr algn="ctr" rtl="0" eaLnBrk="0" fontAlgn="base" hangingPunct="0">
        <a:spcBef>
          <a:spcPct val="0"/>
        </a:spcBef>
        <a:spcAft>
          <a:spcPct val="0"/>
        </a:spcAft>
        <a:defRPr sz="4400">
          <a:solidFill>
            <a:srgbClr val="0A026C"/>
          </a:solidFill>
          <a:latin typeface="Times New Roman" pitchFamily="18" charset="0"/>
        </a:defRPr>
      </a:lvl5pPr>
      <a:lvl6pPr marL="457200" algn="ctr" rtl="0" eaLnBrk="0" fontAlgn="base" hangingPunct="0">
        <a:spcBef>
          <a:spcPct val="0"/>
        </a:spcBef>
        <a:spcAft>
          <a:spcPct val="0"/>
        </a:spcAft>
        <a:defRPr sz="4400">
          <a:solidFill>
            <a:srgbClr val="0A026C"/>
          </a:solidFill>
          <a:latin typeface="Times New Roman" pitchFamily="18" charset="0"/>
        </a:defRPr>
      </a:lvl6pPr>
      <a:lvl7pPr marL="914400" algn="ctr" rtl="0" eaLnBrk="0" fontAlgn="base" hangingPunct="0">
        <a:spcBef>
          <a:spcPct val="0"/>
        </a:spcBef>
        <a:spcAft>
          <a:spcPct val="0"/>
        </a:spcAft>
        <a:defRPr sz="4400">
          <a:solidFill>
            <a:srgbClr val="0A026C"/>
          </a:solidFill>
          <a:latin typeface="Times New Roman" pitchFamily="18" charset="0"/>
        </a:defRPr>
      </a:lvl7pPr>
      <a:lvl8pPr marL="1371600" algn="ctr" rtl="0" eaLnBrk="0" fontAlgn="base" hangingPunct="0">
        <a:spcBef>
          <a:spcPct val="0"/>
        </a:spcBef>
        <a:spcAft>
          <a:spcPct val="0"/>
        </a:spcAft>
        <a:defRPr sz="4400">
          <a:solidFill>
            <a:srgbClr val="0A026C"/>
          </a:solidFill>
          <a:latin typeface="Times New Roman" pitchFamily="18" charset="0"/>
        </a:defRPr>
      </a:lvl8pPr>
      <a:lvl9pPr marL="1828800" algn="ctr" rtl="0" eaLnBrk="0" fontAlgn="base" hangingPunct="0">
        <a:spcBef>
          <a:spcPct val="0"/>
        </a:spcBef>
        <a:spcAft>
          <a:spcPct val="0"/>
        </a:spcAft>
        <a:defRPr sz="4400">
          <a:solidFill>
            <a:srgbClr val="0A026C"/>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A026C"/>
          </a:solidFill>
          <a:latin typeface="+mn-lt"/>
          <a:ea typeface="+mn-ea"/>
          <a:cs typeface="+mn-cs"/>
        </a:defRPr>
      </a:lvl1pPr>
      <a:lvl2pPr marL="742950" indent="-285750" algn="l" rtl="0" eaLnBrk="0" fontAlgn="base" hangingPunct="0">
        <a:spcBef>
          <a:spcPct val="20000"/>
        </a:spcBef>
        <a:spcAft>
          <a:spcPct val="0"/>
        </a:spcAft>
        <a:buChar char="–"/>
        <a:defRPr sz="2800">
          <a:solidFill>
            <a:srgbClr val="0A026C"/>
          </a:solidFill>
          <a:latin typeface="+mn-lt"/>
        </a:defRPr>
      </a:lvl2pPr>
      <a:lvl3pPr marL="1143000" indent="-228600" algn="l" rtl="0" eaLnBrk="0" fontAlgn="base" hangingPunct="0">
        <a:spcBef>
          <a:spcPct val="20000"/>
        </a:spcBef>
        <a:spcAft>
          <a:spcPct val="0"/>
        </a:spcAft>
        <a:buChar char="•"/>
        <a:defRPr sz="2400">
          <a:solidFill>
            <a:srgbClr val="0A026C"/>
          </a:solidFill>
          <a:latin typeface="+mn-lt"/>
        </a:defRPr>
      </a:lvl3pPr>
      <a:lvl4pPr marL="1600200" indent="-228600" algn="l" rtl="0" eaLnBrk="0" fontAlgn="base" hangingPunct="0">
        <a:spcBef>
          <a:spcPct val="20000"/>
        </a:spcBef>
        <a:spcAft>
          <a:spcPct val="0"/>
        </a:spcAft>
        <a:buChar char="–"/>
        <a:defRPr sz="2000">
          <a:solidFill>
            <a:srgbClr val="0A026C"/>
          </a:solidFill>
          <a:latin typeface="+mn-lt"/>
        </a:defRPr>
      </a:lvl4pPr>
      <a:lvl5pPr marL="2057400" indent="-228600" algn="l" rtl="0" eaLnBrk="0" fontAlgn="base" hangingPunct="0">
        <a:spcBef>
          <a:spcPct val="20000"/>
        </a:spcBef>
        <a:spcAft>
          <a:spcPct val="0"/>
        </a:spcAft>
        <a:buChar char="»"/>
        <a:defRPr sz="2000">
          <a:solidFill>
            <a:srgbClr val="0A026C"/>
          </a:solidFill>
          <a:latin typeface="+mn-lt"/>
        </a:defRPr>
      </a:lvl5pPr>
      <a:lvl6pPr marL="2514600" indent="-228600" algn="l" rtl="0" eaLnBrk="0" fontAlgn="base" hangingPunct="0">
        <a:spcBef>
          <a:spcPct val="20000"/>
        </a:spcBef>
        <a:spcAft>
          <a:spcPct val="0"/>
        </a:spcAft>
        <a:buChar char="»"/>
        <a:defRPr sz="2000">
          <a:solidFill>
            <a:srgbClr val="0A026C"/>
          </a:solidFill>
          <a:latin typeface="+mn-lt"/>
        </a:defRPr>
      </a:lvl6pPr>
      <a:lvl7pPr marL="2971800" indent="-228600" algn="l" rtl="0" eaLnBrk="0" fontAlgn="base" hangingPunct="0">
        <a:spcBef>
          <a:spcPct val="20000"/>
        </a:spcBef>
        <a:spcAft>
          <a:spcPct val="0"/>
        </a:spcAft>
        <a:buChar char="»"/>
        <a:defRPr sz="2000">
          <a:solidFill>
            <a:srgbClr val="0A026C"/>
          </a:solidFill>
          <a:latin typeface="+mn-lt"/>
        </a:defRPr>
      </a:lvl7pPr>
      <a:lvl8pPr marL="3429000" indent="-228600" algn="l" rtl="0" eaLnBrk="0" fontAlgn="base" hangingPunct="0">
        <a:spcBef>
          <a:spcPct val="20000"/>
        </a:spcBef>
        <a:spcAft>
          <a:spcPct val="0"/>
        </a:spcAft>
        <a:buChar char="»"/>
        <a:defRPr sz="2000">
          <a:solidFill>
            <a:srgbClr val="0A026C"/>
          </a:solidFill>
          <a:latin typeface="+mn-lt"/>
        </a:defRPr>
      </a:lvl8pPr>
      <a:lvl9pPr marL="3886200" indent="-228600" algn="l" rtl="0" eaLnBrk="0" fontAlgn="base" hangingPunct="0">
        <a:spcBef>
          <a:spcPct val="20000"/>
        </a:spcBef>
        <a:spcAft>
          <a:spcPct val="0"/>
        </a:spcAft>
        <a:buChar char="»"/>
        <a:defRPr sz="2000">
          <a:solidFill>
            <a:srgbClr val="0A026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reakawayuk.com/userimages/zz%20cyclists.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1071563" y="2214563"/>
            <a:ext cx="7386637" cy="1470025"/>
          </a:xfrm>
        </p:spPr>
        <p:txBody>
          <a:bodyPr/>
          <a:lstStyle/>
          <a:p>
            <a:r>
              <a:rPr lang="en-CA" smtClean="0"/>
              <a:t>Active Communities</a:t>
            </a:r>
            <a:br>
              <a:rPr lang="en-CA" smtClean="0"/>
            </a:br>
            <a:r>
              <a:rPr lang="en-CA" smtClean="0"/>
              <a:t>Let’s Get C-K Rolling</a:t>
            </a:r>
            <a:endParaRPr lang="en-US" smtClean="0"/>
          </a:p>
        </p:txBody>
      </p:sp>
      <p:sp>
        <p:nvSpPr>
          <p:cNvPr id="4101" name="Rectangle 5"/>
          <p:cNvSpPr>
            <a:spLocks noGrp="1" noChangeArrowheads="1"/>
          </p:cNvSpPr>
          <p:nvPr>
            <p:ph type="subTitle" idx="1"/>
          </p:nvPr>
        </p:nvSpPr>
        <p:spPr>
          <a:xfrm>
            <a:off x="1428750" y="4214813"/>
            <a:ext cx="6786563" cy="1752600"/>
          </a:xfrm>
        </p:spPr>
        <p:txBody>
          <a:bodyPr>
            <a:normAutofit fontScale="77500" lnSpcReduction="20000"/>
          </a:bodyPr>
          <a:lstStyle/>
          <a:p>
            <a:pPr>
              <a:defRPr/>
            </a:pPr>
            <a:r>
              <a:rPr lang="en-CA" dirty="0" smtClean="0"/>
              <a:t>Presentation to the Chatham Sunrise Rotary Club </a:t>
            </a:r>
          </a:p>
          <a:p>
            <a:pPr>
              <a:defRPr/>
            </a:pPr>
            <a:r>
              <a:rPr lang="en-CA" dirty="0" smtClean="0"/>
              <a:t>Don Shropshire, GM, </a:t>
            </a:r>
          </a:p>
          <a:p>
            <a:pPr>
              <a:defRPr/>
            </a:pPr>
            <a:r>
              <a:rPr lang="en-CA" dirty="0" smtClean="0"/>
              <a:t>Community Development &amp; Planning Services</a:t>
            </a:r>
          </a:p>
          <a:p>
            <a:pPr>
              <a:defRPr/>
            </a:pPr>
            <a:r>
              <a:rPr lang="en-CA" dirty="0" smtClean="0"/>
              <a:t>February 9, 2010</a:t>
            </a:r>
          </a:p>
          <a:p>
            <a:pPr>
              <a:defRPr/>
            </a:pPr>
            <a:endParaRPr lang="en-US" dirty="0"/>
          </a:p>
        </p:txBody>
      </p:sp>
      <p:sp>
        <p:nvSpPr>
          <p:cNvPr id="8196" name="Footer Placeholder 4"/>
          <p:cNvSpPr>
            <a:spLocks noGrp="1"/>
          </p:cNvSpPr>
          <p:nvPr>
            <p:ph type="ftr" sz="quarter" idx="11"/>
          </p:nvPr>
        </p:nvSpPr>
        <p:spPr>
          <a:xfrm>
            <a:off x="2428860" y="6248400"/>
            <a:ext cx="4786346" cy="457200"/>
          </a:xfrm>
          <a:noFill/>
        </p:spPr>
        <p:txBody>
          <a:bodyPr/>
          <a:lstStyle/>
          <a:p>
            <a:r>
              <a:rPr lang="en-CA" dirty="0" smtClean="0"/>
              <a:t>Active Communities Investing in a Healthy Chatham-Kent</a:t>
            </a:r>
          </a:p>
        </p:txBody>
      </p:sp>
      <p:pic>
        <p:nvPicPr>
          <p:cNvPr id="8197" name="Picture 5" descr="See full size image">
            <a:hlinkClick r:id="rId2"/>
          </p:cNvPr>
          <p:cNvPicPr>
            <a:picLocks noChangeAspect="1" noChangeArrowheads="1"/>
          </p:cNvPicPr>
          <p:nvPr/>
        </p:nvPicPr>
        <p:blipFill>
          <a:blip r:embed="rId3" cstate="print"/>
          <a:srcRect/>
          <a:stretch>
            <a:fillRect/>
          </a:stretch>
        </p:blipFill>
        <p:spPr bwMode="auto">
          <a:xfrm>
            <a:off x="168275" y="-365125"/>
            <a:ext cx="1009650" cy="762000"/>
          </a:xfrm>
          <a:prstGeom prst="rect">
            <a:avLst/>
          </a:prstGeom>
          <a:noFill/>
          <a:ln w="9525">
            <a:noFill/>
            <a:miter lim="800000"/>
            <a:headEnd/>
            <a:tailEnd/>
          </a:ln>
        </p:spPr>
      </p:pic>
      <p:pic>
        <p:nvPicPr>
          <p:cNvPr id="8198" name="Picture 7" descr="See full size image">
            <a:hlinkClick r:id="rId2"/>
          </p:cNvPr>
          <p:cNvPicPr>
            <a:picLocks noChangeAspect="1" noChangeArrowheads="1"/>
          </p:cNvPicPr>
          <p:nvPr/>
        </p:nvPicPr>
        <p:blipFill>
          <a:blip r:embed="rId3" cstate="print"/>
          <a:srcRect/>
          <a:stretch>
            <a:fillRect/>
          </a:stretch>
        </p:blipFill>
        <p:spPr bwMode="auto">
          <a:xfrm>
            <a:off x="168275" y="-365125"/>
            <a:ext cx="100965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xfrm>
            <a:off x="2285984" y="6248400"/>
            <a:ext cx="4643454" cy="457200"/>
          </a:xfrm>
          <a:noFill/>
        </p:spPr>
        <p:txBody>
          <a:bodyPr/>
          <a:lstStyle/>
          <a:p>
            <a:r>
              <a:rPr lang="en-CA" dirty="0" smtClean="0"/>
              <a:t>Active Communities Investing in a Healthy Chatham-Kent</a:t>
            </a:r>
            <a:endParaRPr lang="en-US" dirty="0" smtClean="0"/>
          </a:p>
        </p:txBody>
      </p:sp>
      <p:sp>
        <p:nvSpPr>
          <p:cNvPr id="18435" name="Rectangle 2"/>
          <p:cNvSpPr>
            <a:spLocks noGrp="1" noChangeArrowheads="1"/>
          </p:cNvSpPr>
          <p:nvPr>
            <p:ph type="title"/>
          </p:nvPr>
        </p:nvSpPr>
        <p:spPr>
          <a:xfrm>
            <a:off x="785813" y="1357313"/>
            <a:ext cx="7772400" cy="1143000"/>
          </a:xfrm>
        </p:spPr>
        <p:txBody>
          <a:bodyPr/>
          <a:lstStyle/>
          <a:p>
            <a:pPr eaLnBrk="1" hangingPunct="1"/>
            <a:r>
              <a:rPr lang="en-US" smtClean="0"/>
              <a:t>Principles of Good Design</a:t>
            </a:r>
          </a:p>
        </p:txBody>
      </p:sp>
      <p:sp>
        <p:nvSpPr>
          <p:cNvPr id="18436" name="Rectangle 3"/>
          <p:cNvSpPr>
            <a:spLocks noGrp="1" noChangeArrowheads="1"/>
          </p:cNvSpPr>
          <p:nvPr>
            <p:ph type="body" idx="1"/>
          </p:nvPr>
        </p:nvSpPr>
        <p:spPr>
          <a:xfrm>
            <a:off x="1000125" y="2500313"/>
            <a:ext cx="7429500" cy="3581400"/>
          </a:xfrm>
        </p:spPr>
        <p:txBody>
          <a:bodyPr/>
          <a:lstStyle/>
          <a:p>
            <a:pPr eaLnBrk="1" hangingPunct="1"/>
            <a:r>
              <a:rPr lang="en-US" sz="2000" smtClean="0"/>
              <a:t>Works for a variety of bicycle types</a:t>
            </a:r>
          </a:p>
          <a:p>
            <a:pPr eaLnBrk="1" hangingPunct="1"/>
            <a:r>
              <a:rPr lang="en-US" sz="2000" smtClean="0"/>
              <a:t>Intuitive – use is obvious </a:t>
            </a:r>
          </a:p>
          <a:p>
            <a:pPr eaLnBrk="1" hangingPunct="1"/>
            <a:r>
              <a:rPr lang="en-US" sz="2000" smtClean="0"/>
              <a:t>Supports bike frame at two points in a horizontal plane</a:t>
            </a:r>
          </a:p>
          <a:p>
            <a:pPr eaLnBrk="1" hangingPunct="1"/>
            <a:r>
              <a:rPr lang="en-US" sz="2000" smtClean="0"/>
              <a:t>Accommodates common locks</a:t>
            </a:r>
          </a:p>
          <a:p>
            <a:pPr eaLnBrk="1" hangingPunct="1"/>
            <a:r>
              <a:rPr lang="en-US" sz="2000" smtClean="0"/>
              <a:t>Provides security for frame and wheels</a:t>
            </a:r>
          </a:p>
          <a:p>
            <a:pPr eaLnBrk="1" hangingPunct="1"/>
            <a:r>
              <a:rPr lang="en-US" sz="2000" smtClean="0"/>
              <a:t>Minimizes tangling or damage to bikes</a:t>
            </a:r>
          </a:p>
          <a:p>
            <a:pPr eaLnBrk="1" hangingPunct="1"/>
            <a:r>
              <a:rPr lang="en-US" sz="2000" smtClean="0"/>
              <a:t>Minimizes hazards or obstructions in pedestrian environment</a:t>
            </a:r>
          </a:p>
          <a:p>
            <a:pPr eaLnBrk="1" hangingPunct="1"/>
            <a:r>
              <a:rPr lang="en-US" sz="2000" smtClean="0"/>
              <a:t>Space efficient</a:t>
            </a:r>
          </a:p>
          <a:p>
            <a:pPr eaLnBrk="1" hangingPunct="1"/>
            <a:r>
              <a:rPr lang="en-US" sz="2000" smtClean="0"/>
              <a:t>Aesthetic</a:t>
            </a:r>
          </a:p>
          <a:p>
            <a:pPr eaLnBrk="1" hangingPunct="1"/>
            <a:endParaRPr lang="en-US" sz="2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57313" y="1071563"/>
            <a:ext cx="3008312" cy="1162050"/>
          </a:xfrm>
        </p:spPr>
        <p:txBody>
          <a:bodyPr/>
          <a:lstStyle/>
          <a:p>
            <a:r>
              <a:rPr lang="en-CA" sz="2800" smtClean="0"/>
              <a:t>What do we need?</a:t>
            </a:r>
          </a:p>
        </p:txBody>
      </p:sp>
      <p:sp>
        <p:nvSpPr>
          <p:cNvPr id="19459" name="Text Placeholder 3"/>
          <p:cNvSpPr>
            <a:spLocks noGrp="1"/>
          </p:cNvSpPr>
          <p:nvPr>
            <p:ph type="body" sz="half" idx="2"/>
          </p:nvPr>
        </p:nvSpPr>
        <p:spPr>
          <a:xfrm>
            <a:off x="357188" y="1928813"/>
            <a:ext cx="3857625" cy="2571750"/>
          </a:xfrm>
        </p:spPr>
        <p:txBody>
          <a:bodyPr/>
          <a:lstStyle/>
          <a:p>
            <a:endParaRPr lang="en-CA" sz="2800" smtClean="0"/>
          </a:p>
          <a:p>
            <a:pPr>
              <a:buFontTx/>
              <a:buChar char="•"/>
            </a:pPr>
            <a:r>
              <a:rPr lang="en-CA" sz="2800" smtClean="0"/>
              <a:t>Post and Ring  			(right)</a:t>
            </a:r>
          </a:p>
          <a:p>
            <a:pPr>
              <a:buFontTx/>
              <a:buChar char="•"/>
            </a:pPr>
            <a:r>
              <a:rPr lang="en-CA" sz="2800" smtClean="0"/>
              <a:t>Inverted U (below)</a:t>
            </a:r>
          </a:p>
          <a:p>
            <a:pPr>
              <a:buFontTx/>
              <a:buChar char="•"/>
            </a:pPr>
            <a:endParaRPr lang="en-CA" sz="2800" smtClean="0"/>
          </a:p>
          <a:p>
            <a:pPr>
              <a:buFontTx/>
              <a:buChar char="•"/>
            </a:pPr>
            <a:endParaRPr lang="en-CA" sz="2800" smtClean="0"/>
          </a:p>
          <a:p>
            <a:pPr>
              <a:buFontTx/>
              <a:buChar char="•"/>
            </a:pPr>
            <a:endParaRPr lang="en-CA" sz="2800" smtClean="0"/>
          </a:p>
          <a:p>
            <a:endParaRPr lang="en-CA" sz="2800" smtClean="0"/>
          </a:p>
          <a:p>
            <a:pPr>
              <a:buFontTx/>
              <a:buChar char="•"/>
            </a:pPr>
            <a:endParaRPr lang="en-CA" smtClean="0"/>
          </a:p>
        </p:txBody>
      </p:sp>
      <p:pic>
        <p:nvPicPr>
          <p:cNvPr id="19460" name="Picture 6" descr="C:\Documents and Settings\John\My Documents\My Pictures\Parking\101\flickr 1\ring and post.jpg"/>
          <p:cNvPicPr>
            <a:picLocks noGrp="1" noChangeAspect="1" noChangeArrowheads="1"/>
          </p:cNvPicPr>
          <p:nvPr>
            <p:ph idx="1"/>
          </p:nvPr>
        </p:nvPicPr>
        <p:blipFill>
          <a:blip r:embed="rId2" cstate="print"/>
          <a:srcRect/>
          <a:stretch>
            <a:fillRect/>
          </a:stretch>
        </p:blipFill>
        <p:spPr>
          <a:xfrm>
            <a:off x="4930775" y="1598613"/>
            <a:ext cx="3836988" cy="5116512"/>
          </a:xfrm>
          <a:noFill/>
        </p:spPr>
      </p:pic>
      <p:pic>
        <p:nvPicPr>
          <p:cNvPr id="6" name="Picture 9" descr="C:\Documents and Settings\John\My Documents\My Pictures\Parking\101\flickr 1\overhang parking uvic f hs.jpg"/>
          <p:cNvPicPr>
            <a:picLocks noChangeAspect="1" noChangeArrowheads="1"/>
          </p:cNvPicPr>
          <p:nvPr/>
        </p:nvPicPr>
        <p:blipFill>
          <a:blip r:embed="rId3" cstate="print"/>
          <a:srcRect/>
          <a:stretch>
            <a:fillRect/>
          </a:stretch>
        </p:blipFill>
        <p:spPr bwMode="auto">
          <a:xfrm>
            <a:off x="0" y="4000504"/>
            <a:ext cx="371475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57250" y="1214438"/>
            <a:ext cx="7772400" cy="1143000"/>
          </a:xfrm>
        </p:spPr>
        <p:txBody>
          <a:bodyPr/>
          <a:lstStyle/>
          <a:p>
            <a:r>
              <a:rPr lang="en-US" smtClean="0"/>
              <a:t>And no security offered</a:t>
            </a:r>
          </a:p>
        </p:txBody>
      </p:sp>
      <p:pic>
        <p:nvPicPr>
          <p:cNvPr id="20483" name="Picture 4" descr="IMG00155"/>
          <p:cNvPicPr>
            <a:picLocks noGrp="1" noChangeAspect="1" noChangeArrowheads="1"/>
          </p:cNvPicPr>
          <p:nvPr>
            <p:ph idx="1"/>
          </p:nvPr>
        </p:nvPicPr>
        <p:blipFill>
          <a:blip r:embed="rId2" cstate="print"/>
          <a:srcRect/>
          <a:stretch>
            <a:fillRect/>
          </a:stretch>
        </p:blipFill>
        <p:spPr>
          <a:xfrm>
            <a:off x="1554163" y="1600200"/>
            <a:ext cx="6034087" cy="4525963"/>
          </a:xfrm>
          <a:noFill/>
        </p:spPr>
      </p:pic>
      <p:sp>
        <p:nvSpPr>
          <p:cNvPr id="20484" name="Footer Placeholder 4"/>
          <p:cNvSpPr>
            <a:spLocks noGrp="1"/>
          </p:cNvSpPr>
          <p:nvPr>
            <p:ph type="ftr" sz="quarter" idx="11"/>
          </p:nvPr>
        </p:nvSpPr>
        <p:spPr>
          <a:xfrm>
            <a:off x="2357422" y="6248400"/>
            <a:ext cx="4572016" cy="457200"/>
          </a:xfrm>
          <a:noFill/>
        </p:spPr>
        <p:txBody>
          <a:bodyPr/>
          <a:lstStyle/>
          <a:p>
            <a:r>
              <a:rPr lang="en-CA" dirty="0" smtClean="0"/>
              <a:t>Active Communities Investing in a Healthy Chatham-Kent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1"/>
          </p:nvPr>
        </p:nvSpPr>
        <p:spPr>
          <a:xfrm>
            <a:off x="2357422" y="6215082"/>
            <a:ext cx="4643470" cy="457200"/>
          </a:xfrm>
          <a:noFill/>
        </p:spPr>
        <p:txBody>
          <a:bodyPr/>
          <a:lstStyle/>
          <a:p>
            <a:r>
              <a:rPr lang="en-CA" dirty="0" smtClean="0"/>
              <a:t>Active Communities Investing in a Healthy Chatham-Kent</a:t>
            </a:r>
            <a:endParaRPr lang="en-US" dirty="0" smtClean="0"/>
          </a:p>
        </p:txBody>
      </p:sp>
      <p:sp>
        <p:nvSpPr>
          <p:cNvPr id="21508" name="Rectangle 3"/>
          <p:cNvSpPr>
            <a:spLocks noGrp="1" noChangeArrowheads="1"/>
          </p:cNvSpPr>
          <p:nvPr>
            <p:ph type="body" sz="half" idx="1"/>
          </p:nvPr>
        </p:nvSpPr>
        <p:spPr>
          <a:xfrm>
            <a:off x="785813" y="1928813"/>
            <a:ext cx="3810000" cy="2466975"/>
          </a:xfrm>
        </p:spPr>
        <p:txBody>
          <a:bodyPr/>
          <a:lstStyle/>
          <a:p>
            <a:pPr eaLnBrk="1" hangingPunct="1">
              <a:buFontTx/>
              <a:buNone/>
            </a:pPr>
            <a:r>
              <a:rPr lang="en-US" sz="2400" smtClean="0"/>
              <a:t>Successful installation</a:t>
            </a:r>
          </a:p>
          <a:p>
            <a:pPr eaLnBrk="1" hangingPunct="1"/>
            <a:r>
              <a:rPr lang="en-US" sz="2400" smtClean="0"/>
              <a:t>Good rack</a:t>
            </a:r>
          </a:p>
          <a:p>
            <a:pPr eaLnBrk="1" hangingPunct="1"/>
            <a:r>
              <a:rPr lang="en-US" sz="2400" smtClean="0"/>
              <a:t>Destination accessible</a:t>
            </a:r>
          </a:p>
          <a:p>
            <a:pPr eaLnBrk="1" hangingPunct="1"/>
            <a:r>
              <a:rPr lang="en-US" sz="2400" smtClean="0"/>
              <a:t>Visible</a:t>
            </a:r>
          </a:p>
          <a:p>
            <a:pPr eaLnBrk="1" hangingPunct="1"/>
            <a:r>
              <a:rPr lang="en-US" sz="2400" smtClean="0"/>
              <a:t>Minimal hazards</a:t>
            </a:r>
          </a:p>
        </p:txBody>
      </p:sp>
      <p:pic>
        <p:nvPicPr>
          <p:cNvPr id="21509" name="Picture 6" descr="C:\Documents and Settings\John\My Documents\My Pictures\Parking\101\flickr 1\yates u racks place.jpg"/>
          <p:cNvPicPr>
            <a:picLocks noGrp="1" noChangeAspect="1" noChangeArrowheads="1"/>
          </p:cNvPicPr>
          <p:nvPr>
            <p:ph type="clipArt" sz="half" idx="2"/>
          </p:nvPr>
        </p:nvPicPr>
        <p:blipFill>
          <a:blip r:embed="rId2" cstate="print"/>
          <a:srcRect/>
          <a:stretch>
            <a:fillRect/>
          </a:stretch>
        </p:blipFill>
        <p:spPr>
          <a:xfrm>
            <a:off x="4000500" y="2071688"/>
            <a:ext cx="4929188" cy="3697287"/>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1"/>
          </p:nvPr>
        </p:nvSpPr>
        <p:spPr>
          <a:xfrm>
            <a:off x="2285984" y="6248400"/>
            <a:ext cx="5072098" cy="457200"/>
          </a:xfrm>
          <a:noFill/>
        </p:spPr>
        <p:txBody>
          <a:bodyPr/>
          <a:lstStyle/>
          <a:p>
            <a:r>
              <a:rPr lang="en-CA" dirty="0" smtClean="0"/>
              <a:t>Active Communities Investing in a Healthy Chatham-Kent</a:t>
            </a:r>
            <a:endParaRPr lang="en-US" dirty="0" smtClean="0"/>
          </a:p>
        </p:txBody>
      </p:sp>
      <p:sp>
        <p:nvSpPr>
          <p:cNvPr id="22532" name="Rectangle 3"/>
          <p:cNvSpPr>
            <a:spLocks noGrp="1" noChangeArrowheads="1"/>
          </p:cNvSpPr>
          <p:nvPr>
            <p:ph type="body" sz="half" idx="1"/>
          </p:nvPr>
        </p:nvSpPr>
        <p:spPr>
          <a:xfrm>
            <a:off x="685800" y="1981200"/>
            <a:ext cx="3810000" cy="1371600"/>
          </a:xfrm>
        </p:spPr>
        <p:txBody>
          <a:bodyPr/>
          <a:lstStyle/>
          <a:p>
            <a:pPr eaLnBrk="1" hangingPunct="1">
              <a:buFontTx/>
              <a:buNone/>
            </a:pPr>
            <a:r>
              <a:rPr lang="en-US" sz="2800" smtClean="0"/>
              <a:t>Combining good design  &amp; creativity</a:t>
            </a:r>
          </a:p>
        </p:txBody>
      </p:sp>
      <p:pic>
        <p:nvPicPr>
          <p:cNvPr id="22533" name="Picture 7" descr="C:\Documents and Settings\John\My Documents\My Pictures\Parking\101\flickr 1\stencil rack2.JPG"/>
          <p:cNvPicPr>
            <a:picLocks noGrp="1" noChangeAspect="1" noChangeArrowheads="1"/>
          </p:cNvPicPr>
          <p:nvPr>
            <p:ph type="clipArt" sz="half" idx="2"/>
          </p:nvPr>
        </p:nvPicPr>
        <p:blipFill>
          <a:blip r:embed="rId2" cstate="print"/>
          <a:srcRect/>
          <a:stretch>
            <a:fillRect/>
          </a:stretch>
        </p:blipFill>
        <p:spPr>
          <a:xfrm>
            <a:off x="4953000" y="1676400"/>
            <a:ext cx="3086100" cy="4114800"/>
          </a:xfrm>
          <a:noFill/>
        </p:spPr>
      </p:pic>
      <p:pic>
        <p:nvPicPr>
          <p:cNvPr id="7176" name="Picture 8" descr="C:\Documents and Settings\John\My Documents\My Pictures\1 Work file\upload\pkg\coffee rack.jpg"/>
          <p:cNvPicPr>
            <a:picLocks noChangeAspect="1" noChangeArrowheads="1"/>
          </p:cNvPicPr>
          <p:nvPr/>
        </p:nvPicPr>
        <p:blipFill>
          <a:blip r:embed="rId3" cstate="print"/>
          <a:srcRect/>
          <a:stretch>
            <a:fillRect/>
          </a:stretch>
        </p:blipFill>
        <p:spPr bwMode="auto">
          <a:xfrm>
            <a:off x="785813" y="3571875"/>
            <a:ext cx="2819400" cy="211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0-#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a:xfrm>
            <a:off x="1714480" y="6400800"/>
            <a:ext cx="5286412" cy="457200"/>
          </a:xfrm>
          <a:noFill/>
        </p:spPr>
        <p:txBody>
          <a:bodyPr/>
          <a:lstStyle/>
          <a:p>
            <a:r>
              <a:rPr lang="en-CA" dirty="0" smtClean="0"/>
              <a:t>Active Communities Investing in a Healthy Chatham-Kent</a:t>
            </a:r>
            <a:endParaRPr lang="en-US" dirty="0" smtClean="0"/>
          </a:p>
        </p:txBody>
      </p:sp>
      <p:pic>
        <p:nvPicPr>
          <p:cNvPr id="21509" name="Picture 5" descr="C:\Documents and Settings\John\My Documents\My Pictures\Parking\101\flickr 1\bike bike rack.jpg"/>
          <p:cNvPicPr>
            <a:picLocks noChangeAspect="1" noChangeArrowheads="1"/>
          </p:cNvPicPr>
          <p:nvPr/>
        </p:nvPicPr>
        <p:blipFill>
          <a:blip r:embed="rId2" cstate="print"/>
          <a:srcRect/>
          <a:stretch>
            <a:fillRect/>
          </a:stretch>
        </p:blipFill>
        <p:spPr bwMode="auto">
          <a:xfrm>
            <a:off x="3571868" y="2214554"/>
            <a:ext cx="2514600" cy="1928826"/>
          </a:xfrm>
          <a:prstGeom prst="rect">
            <a:avLst/>
          </a:prstGeom>
          <a:noFill/>
          <a:ln w="9525">
            <a:noFill/>
            <a:miter lim="800000"/>
            <a:headEnd/>
            <a:tailEnd/>
          </a:ln>
        </p:spPr>
      </p:pic>
      <p:pic>
        <p:nvPicPr>
          <p:cNvPr id="21510" name="Picture 6" descr="C:\Documents and Settings\John\My Documents\My Pictures\Parking\101\flickr 1\bike lid weather protection f.jpg"/>
          <p:cNvPicPr>
            <a:picLocks noChangeAspect="1" noChangeArrowheads="1"/>
          </p:cNvPicPr>
          <p:nvPr/>
        </p:nvPicPr>
        <p:blipFill>
          <a:blip r:embed="rId3" cstate="print"/>
          <a:srcRect/>
          <a:stretch>
            <a:fillRect/>
          </a:stretch>
        </p:blipFill>
        <p:spPr bwMode="auto">
          <a:xfrm>
            <a:off x="1214414" y="4143380"/>
            <a:ext cx="2667000" cy="2000250"/>
          </a:xfrm>
          <a:prstGeom prst="rect">
            <a:avLst/>
          </a:prstGeom>
          <a:noFill/>
          <a:ln w="9525">
            <a:noFill/>
            <a:miter lim="800000"/>
            <a:headEnd/>
            <a:tailEnd/>
          </a:ln>
        </p:spPr>
      </p:pic>
      <p:pic>
        <p:nvPicPr>
          <p:cNvPr id="21511" name="Picture 7" descr="C:\Documents and Settings\John\My Documents\My Pictures\Parking\101\flickr 1\camosun college secure bike shelter f.jpg"/>
          <p:cNvPicPr>
            <a:picLocks noChangeAspect="1" noChangeArrowheads="1"/>
          </p:cNvPicPr>
          <p:nvPr/>
        </p:nvPicPr>
        <p:blipFill>
          <a:blip r:embed="rId4" cstate="print"/>
          <a:srcRect/>
          <a:stretch>
            <a:fillRect/>
          </a:stretch>
        </p:blipFill>
        <p:spPr bwMode="auto">
          <a:xfrm>
            <a:off x="3786182" y="3971944"/>
            <a:ext cx="2895600" cy="2171700"/>
          </a:xfrm>
          <a:prstGeom prst="rect">
            <a:avLst/>
          </a:prstGeom>
          <a:noFill/>
          <a:ln w="9525">
            <a:noFill/>
            <a:miter lim="800000"/>
            <a:headEnd/>
            <a:tailEnd/>
          </a:ln>
        </p:spPr>
      </p:pic>
      <p:pic>
        <p:nvPicPr>
          <p:cNvPr id="21512" name="Picture 8" descr="C:\Documents and Settings\John\My Documents\My Pictures\Parking\101\flickr 1\dr john.jpg"/>
          <p:cNvPicPr>
            <a:picLocks noChangeAspect="1" noChangeArrowheads="1"/>
          </p:cNvPicPr>
          <p:nvPr/>
        </p:nvPicPr>
        <p:blipFill>
          <a:blip r:embed="rId5" cstate="print"/>
          <a:srcRect/>
          <a:stretch>
            <a:fillRect/>
          </a:stretch>
        </p:blipFill>
        <p:spPr bwMode="auto">
          <a:xfrm>
            <a:off x="6400800" y="3705244"/>
            <a:ext cx="1828800" cy="2438400"/>
          </a:xfrm>
          <a:prstGeom prst="rect">
            <a:avLst/>
          </a:prstGeom>
          <a:noFill/>
          <a:ln w="9525">
            <a:noFill/>
            <a:miter lim="800000"/>
            <a:headEnd/>
            <a:tailEnd/>
          </a:ln>
        </p:spPr>
      </p:pic>
      <p:pic>
        <p:nvPicPr>
          <p:cNvPr id="21513" name="Picture 9" descr="C:\Documents and Settings\John\My Documents\My Pictures\Parking\101\flickr 1\mobile U missoula.jpg"/>
          <p:cNvPicPr>
            <a:picLocks noChangeAspect="1" noChangeArrowheads="1"/>
          </p:cNvPicPr>
          <p:nvPr/>
        </p:nvPicPr>
        <p:blipFill>
          <a:blip r:embed="rId6" cstate="print"/>
          <a:srcRect/>
          <a:stretch>
            <a:fillRect/>
          </a:stretch>
        </p:blipFill>
        <p:spPr bwMode="auto">
          <a:xfrm>
            <a:off x="5867400" y="2228854"/>
            <a:ext cx="2362200" cy="1771650"/>
          </a:xfrm>
          <a:prstGeom prst="rect">
            <a:avLst/>
          </a:prstGeom>
          <a:noFill/>
          <a:ln w="9525">
            <a:noFill/>
            <a:miter lim="800000"/>
            <a:headEnd/>
            <a:tailEnd/>
          </a:ln>
        </p:spPr>
      </p:pic>
      <p:pic>
        <p:nvPicPr>
          <p:cNvPr id="21514" name="Picture 10" descr="C:\Documents and Settings\John\My Documents\My Pictures\1 Work file\upload\pkg\bike racks on the dock.jpg"/>
          <p:cNvPicPr>
            <a:picLocks noChangeAspect="1" noChangeArrowheads="1"/>
          </p:cNvPicPr>
          <p:nvPr/>
        </p:nvPicPr>
        <p:blipFill>
          <a:blip r:embed="rId7" cstate="print"/>
          <a:srcRect/>
          <a:stretch>
            <a:fillRect/>
          </a:stretch>
        </p:blipFill>
        <p:spPr bwMode="auto">
          <a:xfrm>
            <a:off x="990600" y="2182817"/>
            <a:ext cx="2590800" cy="1960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0-#ppt_w/2"/>
                                          </p:val>
                                        </p:tav>
                                        <p:tav tm="100000">
                                          <p:val>
                                            <p:strVal val="#ppt_x"/>
                                          </p:val>
                                        </p:tav>
                                      </p:tavLst>
                                    </p:anim>
                                    <p:anim calcmode="lin" valueType="num">
                                      <p:cBhvr additive="base">
                                        <p:cTn id="8"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0-#ppt_w/2"/>
                                          </p:val>
                                        </p:tav>
                                        <p:tav tm="100000">
                                          <p:val>
                                            <p:strVal val="#ppt_x"/>
                                          </p:val>
                                        </p:tav>
                                      </p:tavLst>
                                    </p:anim>
                                    <p:anim calcmode="lin" valueType="num">
                                      <p:cBhvr additive="base">
                                        <p:cTn id="14"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additive="base">
                                        <p:cTn id="19" dur="500" fill="hold"/>
                                        <p:tgtEl>
                                          <p:spTgt spid="21510"/>
                                        </p:tgtEl>
                                        <p:attrNameLst>
                                          <p:attrName>ppt_x</p:attrName>
                                        </p:attrNameLst>
                                      </p:cBhvr>
                                      <p:tavLst>
                                        <p:tav tm="0">
                                          <p:val>
                                            <p:strVal val="0-#ppt_w/2"/>
                                          </p:val>
                                        </p:tav>
                                        <p:tav tm="100000">
                                          <p:val>
                                            <p:strVal val="#ppt_x"/>
                                          </p:val>
                                        </p:tav>
                                      </p:tavLst>
                                    </p:anim>
                                    <p:anim calcmode="lin" valueType="num">
                                      <p:cBhvr additive="base">
                                        <p:cTn id="20"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1511"/>
                                        </p:tgtEl>
                                        <p:attrNameLst>
                                          <p:attrName>style.visibility</p:attrName>
                                        </p:attrNameLst>
                                      </p:cBhvr>
                                      <p:to>
                                        <p:strVal val="visible"/>
                                      </p:to>
                                    </p:set>
                                    <p:anim calcmode="lin" valueType="num">
                                      <p:cBhvr additive="base">
                                        <p:cTn id="25" dur="500" fill="hold"/>
                                        <p:tgtEl>
                                          <p:spTgt spid="21511"/>
                                        </p:tgtEl>
                                        <p:attrNameLst>
                                          <p:attrName>ppt_x</p:attrName>
                                        </p:attrNameLst>
                                      </p:cBhvr>
                                      <p:tavLst>
                                        <p:tav tm="0">
                                          <p:val>
                                            <p:strVal val="0-#ppt_w/2"/>
                                          </p:val>
                                        </p:tav>
                                        <p:tav tm="100000">
                                          <p:val>
                                            <p:strVal val="#ppt_x"/>
                                          </p:val>
                                        </p:tav>
                                      </p:tavLst>
                                    </p:anim>
                                    <p:anim calcmode="lin" valueType="num">
                                      <p:cBhvr additive="base">
                                        <p:cTn id="26"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1513"/>
                                        </p:tgtEl>
                                        <p:attrNameLst>
                                          <p:attrName>style.visibility</p:attrName>
                                        </p:attrNameLst>
                                      </p:cBhvr>
                                      <p:to>
                                        <p:strVal val="visible"/>
                                      </p:to>
                                    </p:set>
                                    <p:anim calcmode="lin" valueType="num">
                                      <p:cBhvr additive="base">
                                        <p:cTn id="31" dur="500" fill="hold"/>
                                        <p:tgtEl>
                                          <p:spTgt spid="21513"/>
                                        </p:tgtEl>
                                        <p:attrNameLst>
                                          <p:attrName>ppt_x</p:attrName>
                                        </p:attrNameLst>
                                      </p:cBhvr>
                                      <p:tavLst>
                                        <p:tav tm="0">
                                          <p:val>
                                            <p:strVal val="0-#ppt_w/2"/>
                                          </p:val>
                                        </p:tav>
                                        <p:tav tm="100000">
                                          <p:val>
                                            <p:strVal val="#ppt_x"/>
                                          </p:val>
                                        </p:tav>
                                      </p:tavLst>
                                    </p:anim>
                                    <p:anim calcmode="lin" valueType="num">
                                      <p:cBhvr additive="base">
                                        <p:cTn id="32"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additive="base">
                                        <p:cTn id="37" dur="500" fill="hold"/>
                                        <p:tgtEl>
                                          <p:spTgt spid="21514"/>
                                        </p:tgtEl>
                                        <p:attrNameLst>
                                          <p:attrName>ppt_x</p:attrName>
                                        </p:attrNameLst>
                                      </p:cBhvr>
                                      <p:tavLst>
                                        <p:tav tm="0">
                                          <p:val>
                                            <p:strVal val="0-#ppt_w/2"/>
                                          </p:val>
                                        </p:tav>
                                        <p:tav tm="100000">
                                          <p:val>
                                            <p:strVal val="#ppt_x"/>
                                          </p:val>
                                        </p:tav>
                                      </p:tavLst>
                                    </p:anim>
                                    <p:anim calcmode="lin" valueType="num">
                                      <p:cBhvr additive="base">
                                        <p:cTn id="38" dur="500" fill="hold"/>
                                        <p:tgtEl>
                                          <p:spTgt spid="21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071688" y="1714500"/>
            <a:ext cx="6286526" cy="519113"/>
          </a:xfrm>
        </p:spPr>
        <p:txBody>
          <a:bodyPr/>
          <a:lstStyle/>
          <a:p>
            <a:r>
              <a:rPr lang="en-CA" sz="2800" dirty="0" smtClean="0"/>
              <a:t>Active Communities Investments</a:t>
            </a:r>
          </a:p>
        </p:txBody>
      </p:sp>
      <p:sp>
        <p:nvSpPr>
          <p:cNvPr id="24580" name="Text Placeholder 3"/>
          <p:cNvSpPr>
            <a:spLocks noGrp="1"/>
          </p:cNvSpPr>
          <p:nvPr>
            <p:ph type="body" sz="half" idx="2"/>
          </p:nvPr>
        </p:nvSpPr>
        <p:spPr>
          <a:xfrm>
            <a:off x="457200" y="2357438"/>
            <a:ext cx="3757610" cy="4000520"/>
          </a:xfrm>
        </p:spPr>
        <p:txBody>
          <a:bodyPr/>
          <a:lstStyle/>
          <a:p>
            <a:pPr>
              <a:buFontTx/>
              <a:buChar char="•"/>
            </a:pPr>
            <a:r>
              <a:rPr lang="en-CA" sz="2400" dirty="0" smtClean="0"/>
              <a:t> Trails $1.0 M</a:t>
            </a:r>
          </a:p>
          <a:p>
            <a:pPr>
              <a:buFontTx/>
              <a:buChar char="•"/>
            </a:pPr>
            <a:r>
              <a:rPr lang="en-CA" sz="2400" dirty="0" smtClean="0"/>
              <a:t>Bike Lane $1.4 M</a:t>
            </a:r>
          </a:p>
          <a:p>
            <a:pPr lvl="1">
              <a:buFontTx/>
              <a:buChar char="•"/>
            </a:pPr>
            <a:r>
              <a:rPr lang="en-CA" sz="2400" dirty="0" smtClean="0"/>
              <a:t>$60,000 for bike racks</a:t>
            </a:r>
          </a:p>
          <a:p>
            <a:pPr lvl="1">
              <a:buFont typeface="Arial" charset="0"/>
              <a:buChar char="•"/>
            </a:pPr>
            <a:r>
              <a:rPr lang="en-CA" sz="2400" dirty="0" smtClean="0"/>
              <a:t> $40,000 marking / education &amp; signage</a:t>
            </a:r>
          </a:p>
          <a:p>
            <a:pPr>
              <a:buFontTx/>
              <a:buChar char="•"/>
            </a:pPr>
            <a:r>
              <a:rPr lang="en-CA" sz="2400" dirty="0" smtClean="0"/>
              <a:t> Public properties – libraries , Recreation facilities</a:t>
            </a:r>
            <a:endParaRPr lang="en-CA" sz="2400" b="1" dirty="0" smtClean="0"/>
          </a:p>
          <a:p>
            <a:r>
              <a:rPr lang="en-CA" sz="2400" dirty="0" smtClean="0"/>
              <a:t>	</a:t>
            </a:r>
          </a:p>
        </p:txBody>
      </p:sp>
      <p:sp>
        <p:nvSpPr>
          <p:cNvPr id="24581" name="Footer Placeholder 5"/>
          <p:cNvSpPr>
            <a:spLocks noGrp="1"/>
          </p:cNvSpPr>
          <p:nvPr>
            <p:ph type="ftr" sz="quarter" idx="11"/>
          </p:nvPr>
        </p:nvSpPr>
        <p:spPr>
          <a:xfrm>
            <a:off x="2143108" y="6248400"/>
            <a:ext cx="4643470" cy="457200"/>
          </a:xfrm>
          <a:noFill/>
        </p:spPr>
        <p:txBody>
          <a:bodyPr/>
          <a:lstStyle/>
          <a:p>
            <a:r>
              <a:rPr lang="en-CA" dirty="0" smtClean="0"/>
              <a:t>Active Communities Investing in a Healthy Chatham-Kent</a:t>
            </a:r>
          </a:p>
        </p:txBody>
      </p:sp>
      <p:pic>
        <p:nvPicPr>
          <p:cNvPr id="6" name="Picture 10" descr="C:\Documents and Settings\John\My Documents\My Pictures\1 Work file\upload\pkg\bike racks on the dock.jpg"/>
          <p:cNvPicPr>
            <a:picLocks noGrp="1" noChangeAspect="1" noChangeArrowheads="1"/>
          </p:cNvPicPr>
          <p:nvPr>
            <p:ph idx="1"/>
          </p:nvPr>
        </p:nvPicPr>
        <p:blipFill>
          <a:blip r:embed="rId2" cstate="print"/>
          <a:srcRect/>
          <a:stretch>
            <a:fillRect/>
          </a:stretch>
        </p:blipFill>
        <p:spPr bwMode="auto">
          <a:xfrm>
            <a:off x="4572000" y="2428868"/>
            <a:ext cx="4267337" cy="32309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CA" smtClean="0"/>
              <a:t>Active Communities Investing in a Healthy Chatham-Kent</a:t>
            </a:r>
            <a:endParaRPr lang="en-US" smtClean="0"/>
          </a:p>
        </p:txBody>
      </p:sp>
      <p:sp>
        <p:nvSpPr>
          <p:cNvPr id="25603" name="Rectangle 1026"/>
          <p:cNvSpPr>
            <a:spLocks noGrp="1" noChangeArrowheads="1"/>
          </p:cNvSpPr>
          <p:nvPr>
            <p:ph type="title"/>
          </p:nvPr>
        </p:nvSpPr>
        <p:spPr>
          <a:xfrm>
            <a:off x="642938" y="1143000"/>
            <a:ext cx="7772400" cy="1143000"/>
          </a:xfrm>
        </p:spPr>
        <p:txBody>
          <a:bodyPr/>
          <a:lstStyle/>
          <a:p>
            <a:pPr eaLnBrk="1" hangingPunct="1"/>
            <a:r>
              <a:rPr lang="en-US" smtClean="0"/>
              <a:t>Thanks are owed to…</a:t>
            </a:r>
          </a:p>
        </p:txBody>
      </p:sp>
      <p:sp>
        <p:nvSpPr>
          <p:cNvPr id="25604" name="Rectangle 1027"/>
          <p:cNvSpPr>
            <a:spLocks noGrp="1" noChangeArrowheads="1"/>
          </p:cNvSpPr>
          <p:nvPr>
            <p:ph type="body" idx="1"/>
          </p:nvPr>
        </p:nvSpPr>
        <p:spPr>
          <a:xfrm>
            <a:off x="500063" y="1981200"/>
            <a:ext cx="8429625" cy="3805238"/>
          </a:xfrm>
        </p:spPr>
        <p:txBody>
          <a:bodyPr/>
          <a:lstStyle/>
          <a:p>
            <a:pPr eaLnBrk="1" hangingPunct="1"/>
            <a:endParaRPr lang="en-US" sz="2000" smtClean="0"/>
          </a:p>
          <a:p>
            <a:pPr>
              <a:spcBef>
                <a:spcPct val="15000"/>
              </a:spcBef>
            </a:pPr>
            <a:r>
              <a:rPr lang="en-US" sz="2000" smtClean="0"/>
              <a:t>John Luton, Executive Director, Capital Bike and Walk Society, Victoria, BC</a:t>
            </a:r>
          </a:p>
          <a:p>
            <a:pPr>
              <a:spcBef>
                <a:spcPct val="15000"/>
              </a:spcBef>
            </a:pPr>
            <a:r>
              <a:rPr lang="en-US" sz="2000" smtClean="0"/>
              <a:t>John Jordan, Chatham</a:t>
            </a:r>
          </a:p>
          <a:p>
            <a:pPr eaLnBrk="1" hangingPunct="1"/>
            <a:r>
              <a:rPr lang="en-US" sz="2000" smtClean="0"/>
              <a:t>of detailed bike parking guidelines and the level of service concept have been aided by:</a:t>
            </a:r>
          </a:p>
          <a:p>
            <a:pPr eaLnBrk="1" hangingPunct="1"/>
            <a:r>
              <a:rPr lang="en-US" sz="2000" smtClean="0"/>
              <a:t>Bunt Engineering – supported presentation at ITE in Portland – best practices</a:t>
            </a:r>
          </a:p>
          <a:p>
            <a:pPr eaLnBrk="1" hangingPunct="1"/>
            <a:r>
              <a:rPr lang="en-US" sz="2000" smtClean="0"/>
              <a:t>Mountain Equipment Co-op – sponsors of our bicycle parking manual</a:t>
            </a:r>
          </a:p>
          <a:p>
            <a:pPr eaLnBrk="1" hangingPunct="1"/>
            <a:r>
              <a:rPr lang="en-US" sz="2000" smtClean="0"/>
              <a:t>Translink – co-sponsors of the bicycle parking manual and supporters of our “Bicycle Parking On-line” project – now in development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85813" y="1214438"/>
            <a:ext cx="7772400" cy="1143000"/>
          </a:xfrm>
        </p:spPr>
        <p:txBody>
          <a:bodyPr/>
          <a:lstStyle/>
          <a:p>
            <a:r>
              <a:rPr lang="en-CA" smtClean="0"/>
              <a:t>How you can help</a:t>
            </a:r>
          </a:p>
        </p:txBody>
      </p:sp>
      <p:sp>
        <p:nvSpPr>
          <p:cNvPr id="26627" name="Content Placeholder 2"/>
          <p:cNvSpPr>
            <a:spLocks noGrp="1"/>
          </p:cNvSpPr>
          <p:nvPr>
            <p:ph idx="1"/>
          </p:nvPr>
        </p:nvSpPr>
        <p:spPr>
          <a:xfrm>
            <a:off x="714375" y="2500313"/>
            <a:ext cx="7772400" cy="4114800"/>
          </a:xfrm>
        </p:spPr>
        <p:txBody>
          <a:bodyPr/>
          <a:lstStyle/>
          <a:p>
            <a:r>
              <a:rPr lang="en-CA" sz="4000" smtClean="0"/>
              <a:t>Identify areas requiring bike racks</a:t>
            </a:r>
          </a:p>
          <a:p>
            <a:r>
              <a:rPr lang="en-CA" sz="4000" smtClean="0"/>
              <a:t>Sponsor bike racks</a:t>
            </a:r>
          </a:p>
          <a:p>
            <a:r>
              <a:rPr lang="en-CA" sz="4000" smtClean="0"/>
              <a:t>Promote community / business partnerships / participation</a:t>
            </a:r>
          </a:p>
          <a:p>
            <a:pPr lvl="1"/>
            <a:endParaRPr lang="en-CA" smtClean="0"/>
          </a:p>
        </p:txBody>
      </p:sp>
      <p:sp>
        <p:nvSpPr>
          <p:cNvPr id="26628" name="Footer Placeholder 4"/>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42938" y="2714625"/>
            <a:ext cx="7772400" cy="1470025"/>
          </a:xfrm>
        </p:spPr>
        <p:txBody>
          <a:bodyPr/>
          <a:lstStyle/>
          <a:p>
            <a:r>
              <a:rPr lang="en-CA" smtClean="0"/>
              <a:t>Discussion </a:t>
            </a:r>
            <a:br>
              <a:rPr lang="en-CA" smtClean="0"/>
            </a:br>
            <a:r>
              <a:rPr lang="en-CA" smtClean="0"/>
              <a:t>Questions</a:t>
            </a:r>
          </a:p>
        </p:txBody>
      </p:sp>
      <p:sp>
        <p:nvSpPr>
          <p:cNvPr id="27651" name="Subtitle 2"/>
          <p:cNvSpPr>
            <a:spLocks noGrp="1"/>
          </p:cNvSpPr>
          <p:nvPr>
            <p:ph type="subTitle" idx="1"/>
          </p:nvPr>
        </p:nvSpPr>
        <p:spPr>
          <a:xfrm>
            <a:off x="785813" y="5000625"/>
            <a:ext cx="6929437" cy="1252538"/>
          </a:xfrm>
        </p:spPr>
        <p:txBody>
          <a:bodyPr/>
          <a:lstStyle/>
          <a:p>
            <a:r>
              <a:rPr lang="en-CA" smtClean="0"/>
              <a:t>Pssst - Ask if you’d like to see the planned cycle routes for C-K</a:t>
            </a:r>
          </a:p>
        </p:txBody>
      </p:sp>
      <p:sp>
        <p:nvSpPr>
          <p:cNvPr id="27652" name="Footer Placeholder 3"/>
          <p:cNvSpPr>
            <a:spLocks noGrp="1"/>
          </p:cNvSpPr>
          <p:nvPr>
            <p:ph type="ftr" sz="quarter" idx="11"/>
          </p:nvPr>
        </p:nvSpPr>
        <p:spPr>
          <a:xfrm>
            <a:off x="2000232" y="6248400"/>
            <a:ext cx="4714908" cy="457200"/>
          </a:xfrm>
          <a:noFill/>
        </p:spPr>
        <p:txBody>
          <a:bodyPr/>
          <a:lstStyle/>
          <a:p>
            <a:r>
              <a:rPr lang="en-CA" dirty="0" smtClean="0"/>
              <a:t>Active Communities Investing in a Healthy Chatham-Kent</a:t>
            </a:r>
          </a:p>
        </p:txBody>
      </p:sp>
      <p:pic>
        <p:nvPicPr>
          <p:cNvPr id="27653" name="Picture 4" descr="C:\Documents and Settings\dons.CHATHAM-KENT\Local Settings\Temporary Internet Files\Content.IE5\9YE3FKEP\MCj00822790000[1].wmf"/>
          <p:cNvPicPr>
            <a:picLocks noChangeAspect="1" noChangeArrowheads="1"/>
          </p:cNvPicPr>
          <p:nvPr/>
        </p:nvPicPr>
        <p:blipFill>
          <a:blip r:embed="rId2" cstate="print"/>
          <a:srcRect/>
          <a:stretch>
            <a:fillRect/>
          </a:stretch>
        </p:blipFill>
        <p:spPr bwMode="auto">
          <a:xfrm>
            <a:off x="6643688" y="2714625"/>
            <a:ext cx="1933575" cy="17637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xfrm>
            <a:off x="1000125" y="6248400"/>
            <a:ext cx="6929438" cy="457200"/>
          </a:xfrm>
          <a:noFill/>
        </p:spPr>
        <p:txBody>
          <a:bodyPr/>
          <a:lstStyle/>
          <a:p>
            <a:r>
              <a:rPr lang="en-CA" smtClean="0"/>
              <a:t>Active Communities Investing in a Healthy Chatham-Kent</a:t>
            </a:r>
            <a:endParaRPr lang="en-US" smtClean="0"/>
          </a:p>
        </p:txBody>
      </p:sp>
      <p:sp>
        <p:nvSpPr>
          <p:cNvPr id="9219" name="Rectangle 1026"/>
          <p:cNvSpPr>
            <a:spLocks noGrp="1" noChangeArrowheads="1"/>
          </p:cNvSpPr>
          <p:nvPr>
            <p:ph type="title"/>
          </p:nvPr>
        </p:nvSpPr>
        <p:spPr>
          <a:xfrm>
            <a:off x="642938" y="1357313"/>
            <a:ext cx="7772400" cy="1143000"/>
          </a:xfrm>
        </p:spPr>
        <p:txBody>
          <a:bodyPr/>
          <a:lstStyle/>
          <a:p>
            <a:pPr eaLnBrk="1" hangingPunct="1"/>
            <a:r>
              <a:rPr lang="en-US" smtClean="0"/>
              <a:t>Agenda</a:t>
            </a:r>
          </a:p>
        </p:txBody>
      </p:sp>
      <p:sp>
        <p:nvSpPr>
          <p:cNvPr id="9220" name="Rectangle 1027"/>
          <p:cNvSpPr>
            <a:spLocks noGrp="1" noChangeArrowheads="1"/>
          </p:cNvSpPr>
          <p:nvPr>
            <p:ph type="body" idx="1"/>
          </p:nvPr>
        </p:nvSpPr>
        <p:spPr>
          <a:xfrm>
            <a:off x="285750" y="2786063"/>
            <a:ext cx="4071938" cy="3686175"/>
          </a:xfrm>
        </p:spPr>
        <p:txBody>
          <a:bodyPr/>
          <a:lstStyle/>
          <a:p>
            <a:pPr eaLnBrk="1" hangingPunct="1"/>
            <a:r>
              <a:rPr lang="en-US" dirty="0" smtClean="0"/>
              <a:t>Active Communities</a:t>
            </a:r>
          </a:p>
          <a:p>
            <a:pPr lvl="1" eaLnBrk="1" hangingPunct="1"/>
            <a:r>
              <a:rPr lang="en-US" dirty="0" smtClean="0"/>
              <a:t>goal, 2010 plan</a:t>
            </a:r>
          </a:p>
          <a:p>
            <a:pPr eaLnBrk="1" hangingPunct="1"/>
            <a:r>
              <a:rPr lang="en-US" dirty="0" smtClean="0"/>
              <a:t>How can you help?</a:t>
            </a:r>
          </a:p>
          <a:p>
            <a:pPr eaLnBrk="1" hangingPunct="1"/>
            <a:r>
              <a:rPr lang="en-US" dirty="0" smtClean="0"/>
              <a:t>Discussion</a:t>
            </a:r>
          </a:p>
        </p:txBody>
      </p:sp>
      <p:pic>
        <p:nvPicPr>
          <p:cNvPr id="9221" name="Picture 6" descr="http://www.smh.com.au/ffximage/2008/02/07/cyclist_080208_wideweb__470x308,0.jpg"/>
          <p:cNvPicPr>
            <a:picLocks noChangeAspect="1" noChangeArrowheads="1"/>
          </p:cNvPicPr>
          <p:nvPr/>
        </p:nvPicPr>
        <p:blipFill>
          <a:blip r:embed="rId2" cstate="print"/>
          <a:srcRect/>
          <a:stretch>
            <a:fillRect/>
          </a:stretch>
        </p:blipFill>
        <p:spPr bwMode="auto">
          <a:xfrm>
            <a:off x="4286250" y="2786063"/>
            <a:ext cx="4691063"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a:t>
            </a:r>
            <a:endParaRPr lang="en-CA" dirty="0"/>
          </a:p>
        </p:txBody>
      </p:sp>
      <p:sp>
        <p:nvSpPr>
          <p:cNvPr id="3" name="Content Placeholder 2"/>
          <p:cNvSpPr>
            <a:spLocks noGrp="1"/>
          </p:cNvSpPr>
          <p:nvPr>
            <p:ph idx="1"/>
          </p:nvPr>
        </p:nvSpPr>
        <p:spPr/>
        <p:txBody>
          <a:bodyPr/>
          <a:lstStyle/>
          <a:p>
            <a:r>
              <a:rPr lang="en-CA" dirty="0" smtClean="0"/>
              <a:t>Municipal contact Tom Beaton, Manager, Parks, Cemeteries and Horticulture</a:t>
            </a:r>
          </a:p>
          <a:p>
            <a:pPr lvl="1"/>
            <a:r>
              <a:rPr lang="en-CA" dirty="0" smtClean="0"/>
              <a:t>Email: </a:t>
            </a:r>
            <a:r>
              <a:rPr lang="en-CA" dirty="0" err="1" smtClean="0"/>
              <a:t>tomb@chatham-kent.ca</a:t>
            </a:r>
            <a:endParaRPr lang="en-CA" dirty="0" smtClean="0"/>
          </a:p>
          <a:p>
            <a:pPr lvl="1"/>
            <a:r>
              <a:rPr lang="en-CA" dirty="0" smtClean="0"/>
              <a:t>Tel: 519.350.3709</a:t>
            </a:r>
          </a:p>
          <a:p>
            <a:r>
              <a:rPr lang="en-CA" dirty="0" smtClean="0"/>
              <a:t>Your contact</a:t>
            </a:r>
          </a:p>
          <a:p>
            <a:r>
              <a:rPr lang="en-CA" dirty="0" smtClean="0"/>
              <a:t>Prepare recommendations</a:t>
            </a:r>
            <a:endParaRPr lang="en-CA" dirty="0"/>
          </a:p>
        </p:txBody>
      </p:sp>
      <p:sp>
        <p:nvSpPr>
          <p:cNvPr id="4" name="Footer Placeholder 3"/>
          <p:cNvSpPr>
            <a:spLocks noGrp="1"/>
          </p:cNvSpPr>
          <p:nvPr>
            <p:ph type="ftr" sz="quarter" idx="11"/>
          </p:nvPr>
        </p:nvSpPr>
        <p:spPr/>
        <p:txBody>
          <a:bodyPr/>
          <a:lstStyle/>
          <a:p>
            <a:pPr>
              <a:defRPr/>
            </a:pPr>
            <a:r>
              <a:rPr lang="en-CA" smtClean="0"/>
              <a:t>Active Communities Investing in a Healthy Chatham-Kent</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28813" y="1643063"/>
          <a:ext cx="6413500" cy="4957762"/>
        </p:xfrm>
        <a:graphic>
          <a:graphicData uri="http://schemas.openxmlformats.org/presentationml/2006/ole">
            <p:oleObj spid="_x0000_s1026" name="Acrobat Document" r:id="rId3" imgW="7542857" imgH="5830114" progId="AcroExch.Document.7">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785938" y="1643063"/>
          <a:ext cx="6129337" cy="4737100"/>
        </p:xfrm>
        <a:graphic>
          <a:graphicData uri="http://schemas.openxmlformats.org/presentationml/2006/ole">
            <p:oleObj spid="_x0000_s2050" name="Acrobat Document" r:id="rId3" imgW="7543443" imgH="5829229" progId="AcroExch.Document.7">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icture1.png"/>
          <p:cNvPicPr>
            <a:picLocks noChangeAspect="1"/>
          </p:cNvPicPr>
          <p:nvPr/>
        </p:nvPicPr>
        <p:blipFill>
          <a:blip r:embed="rId2" cstate="print"/>
          <a:srcRect/>
          <a:stretch>
            <a:fillRect/>
          </a:stretch>
        </p:blipFill>
        <p:spPr bwMode="auto">
          <a:xfrm>
            <a:off x="1571625" y="1500188"/>
            <a:ext cx="6286500" cy="5235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071688" y="1493838"/>
          <a:ext cx="6256337" cy="4837112"/>
        </p:xfrm>
        <a:graphic>
          <a:graphicData uri="http://schemas.openxmlformats.org/presentationml/2006/ole">
            <p:oleObj spid="_x0000_s3074" name="Acrobat Document" r:id="rId3" imgW="7542857" imgH="5830114" progId="AcroExch.Document.7">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ic - Ridgetown routes.png"/>
          <p:cNvPicPr>
            <a:picLocks noChangeAspect="1"/>
          </p:cNvPicPr>
          <p:nvPr/>
        </p:nvPicPr>
        <p:blipFill>
          <a:blip r:embed="rId2" cstate="print"/>
          <a:srcRect/>
          <a:stretch>
            <a:fillRect/>
          </a:stretch>
        </p:blipFill>
        <p:spPr bwMode="auto">
          <a:xfrm>
            <a:off x="1785938" y="1571625"/>
            <a:ext cx="6475412" cy="500538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p:txBody>
          <a:bodyPr/>
          <a:lstStyle/>
          <a:p>
            <a:r>
              <a:rPr lang="en-CA" smtClean="0"/>
              <a:t>Thamesville </a:t>
            </a:r>
          </a:p>
        </p:txBody>
      </p:sp>
      <p:sp>
        <p:nvSpPr>
          <p:cNvPr id="30723" name="Content Placeholder 2"/>
          <p:cNvSpPr>
            <a:spLocks noGrp="1"/>
          </p:cNvSpPr>
          <p:nvPr>
            <p:ph type="subTitle" idx="1"/>
          </p:nvPr>
        </p:nvSpPr>
        <p:spPr/>
        <p:txBody>
          <a:bodyPr/>
          <a:lstStyle/>
          <a:p>
            <a:r>
              <a:rPr lang="en-CA" smtClean="0"/>
              <a:t>Off to a great start!</a:t>
            </a:r>
          </a:p>
        </p:txBody>
      </p:sp>
      <p:sp>
        <p:nvSpPr>
          <p:cNvPr id="30724" name="Footer Placeholder 5"/>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 - Tilbury routes.png"/>
          <p:cNvPicPr>
            <a:picLocks noChangeAspect="1"/>
          </p:cNvPicPr>
          <p:nvPr/>
        </p:nvPicPr>
        <p:blipFill>
          <a:blip r:embed="rId2" cstate="print"/>
          <a:srcRect/>
          <a:stretch>
            <a:fillRect/>
          </a:stretch>
        </p:blipFill>
        <p:spPr bwMode="auto">
          <a:xfrm>
            <a:off x="1571625" y="1643063"/>
            <a:ext cx="6178550" cy="47847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 - Wallaceburg routes.png"/>
          <p:cNvPicPr>
            <a:picLocks noChangeAspect="1"/>
          </p:cNvPicPr>
          <p:nvPr/>
        </p:nvPicPr>
        <p:blipFill>
          <a:blip r:embed="rId2" cstate="print"/>
          <a:srcRect/>
          <a:stretch>
            <a:fillRect/>
          </a:stretch>
        </p:blipFill>
        <p:spPr bwMode="auto">
          <a:xfrm>
            <a:off x="1714500" y="1500188"/>
            <a:ext cx="6500813" cy="5029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714500" y="1571625"/>
          <a:ext cx="6565900" cy="5073650"/>
        </p:xfrm>
        <a:graphic>
          <a:graphicData uri="http://schemas.openxmlformats.org/presentationml/2006/ole">
            <p:oleObj spid="_x0000_s4098" name="Acrobat Document" r:id="rId3" imgW="7543443" imgH="5829229" progId="AcroExch.Document.7">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7"/>
          <p:cNvSpPr>
            <a:spLocks noGrp="1"/>
          </p:cNvSpPr>
          <p:nvPr>
            <p:ph type="body" idx="1"/>
          </p:nvPr>
        </p:nvSpPr>
        <p:spPr>
          <a:xfrm>
            <a:off x="500063" y="1714500"/>
            <a:ext cx="4040187" cy="639763"/>
          </a:xfrm>
        </p:spPr>
        <p:txBody>
          <a:bodyPr/>
          <a:lstStyle/>
          <a:p>
            <a:pPr algn="ctr"/>
            <a:r>
              <a:rPr lang="en-CA" smtClean="0"/>
              <a:t> </a:t>
            </a:r>
            <a:endParaRPr lang="en-CA" sz="3200" smtClean="0"/>
          </a:p>
        </p:txBody>
      </p:sp>
      <p:sp>
        <p:nvSpPr>
          <p:cNvPr id="11267" name="Content Placeholder 2"/>
          <p:cNvSpPr>
            <a:spLocks noGrp="1"/>
          </p:cNvSpPr>
          <p:nvPr>
            <p:ph sz="half" idx="2"/>
          </p:nvPr>
        </p:nvSpPr>
        <p:spPr>
          <a:xfrm>
            <a:off x="428625" y="2571750"/>
            <a:ext cx="4040188" cy="3808413"/>
          </a:xfrm>
        </p:spPr>
        <p:txBody>
          <a:bodyPr/>
          <a:lstStyle/>
          <a:p>
            <a:pPr algn="ctr">
              <a:buFontTx/>
              <a:buNone/>
            </a:pPr>
            <a:endParaRPr lang="en-CA" sz="3200" b="1" dirty="0" smtClean="0"/>
          </a:p>
          <a:p>
            <a:pPr algn="ctr">
              <a:buFontTx/>
              <a:buNone/>
            </a:pPr>
            <a:r>
              <a:rPr lang="en-CA" sz="3200" b="1" dirty="0" smtClean="0"/>
              <a:t>All Canadian</a:t>
            </a:r>
          </a:p>
          <a:p>
            <a:pPr>
              <a:buFontTx/>
              <a:buNone/>
            </a:pPr>
            <a:r>
              <a:rPr lang="en-CA" sz="3200" dirty="0" smtClean="0"/>
              <a:t>+ 77 % High blood pressure </a:t>
            </a:r>
          </a:p>
          <a:p>
            <a:pPr>
              <a:buFontTx/>
              <a:buNone/>
            </a:pPr>
            <a:r>
              <a:rPr lang="en-CA" sz="3200" dirty="0" smtClean="0"/>
              <a:t>+ 45 % Diabetes </a:t>
            </a:r>
          </a:p>
          <a:p>
            <a:pPr>
              <a:buFontTx/>
              <a:buNone/>
            </a:pPr>
            <a:r>
              <a:rPr lang="en-CA" sz="3200" dirty="0" smtClean="0"/>
              <a:t>+ 18 % Obesity</a:t>
            </a:r>
          </a:p>
          <a:p>
            <a:pPr>
              <a:buFontTx/>
              <a:buNone/>
            </a:pPr>
            <a:endParaRPr lang="en-CA" dirty="0" smtClean="0"/>
          </a:p>
        </p:txBody>
      </p:sp>
      <p:sp>
        <p:nvSpPr>
          <p:cNvPr id="11268" name="Text Placeholder 8"/>
          <p:cNvSpPr>
            <a:spLocks noGrp="1"/>
          </p:cNvSpPr>
          <p:nvPr>
            <p:ph type="body" sz="quarter" idx="3"/>
          </p:nvPr>
        </p:nvSpPr>
        <p:spPr>
          <a:xfrm>
            <a:off x="1428750" y="1643063"/>
            <a:ext cx="6643688" cy="1214437"/>
          </a:xfrm>
        </p:spPr>
        <p:txBody>
          <a:bodyPr/>
          <a:lstStyle/>
          <a:p>
            <a:endParaRPr lang="en-CA" sz="3200" dirty="0" smtClean="0"/>
          </a:p>
          <a:p>
            <a:endParaRPr lang="en-CA" sz="3200" dirty="0" smtClean="0"/>
          </a:p>
          <a:p>
            <a:pPr algn="ctr"/>
            <a:r>
              <a:rPr lang="en-CA" sz="4000" dirty="0" smtClean="0"/>
              <a:t>A Perfect Storm is Brewing</a:t>
            </a:r>
          </a:p>
          <a:p>
            <a:pPr algn="ctr"/>
            <a:r>
              <a:rPr lang="en-CA" sz="3200" dirty="0" smtClean="0"/>
              <a:t>Changes between 1994 &amp; 2005</a:t>
            </a:r>
          </a:p>
        </p:txBody>
      </p:sp>
      <p:sp>
        <p:nvSpPr>
          <p:cNvPr id="11269" name="Content Placeholder 9"/>
          <p:cNvSpPr>
            <a:spLocks noGrp="1"/>
          </p:cNvSpPr>
          <p:nvPr>
            <p:ph sz="quarter" idx="4"/>
          </p:nvPr>
        </p:nvSpPr>
        <p:spPr>
          <a:xfrm>
            <a:off x="4643438" y="3214688"/>
            <a:ext cx="4041775" cy="2911475"/>
          </a:xfrm>
        </p:spPr>
        <p:txBody>
          <a:bodyPr/>
          <a:lstStyle/>
          <a:p>
            <a:pPr algn="ctr">
              <a:buFontTx/>
              <a:buNone/>
            </a:pPr>
            <a:r>
              <a:rPr lang="en-CA" sz="3200" b="1" smtClean="0"/>
              <a:t>35 to 49 years of age</a:t>
            </a:r>
          </a:p>
          <a:p>
            <a:pPr>
              <a:buFontTx/>
              <a:buNone/>
            </a:pPr>
            <a:r>
              <a:rPr lang="en-CA" sz="3200" smtClean="0"/>
              <a:t>+ 127% High blood pressure</a:t>
            </a:r>
          </a:p>
          <a:p>
            <a:pPr>
              <a:buFontTx/>
              <a:buNone/>
            </a:pPr>
            <a:r>
              <a:rPr lang="en-CA" sz="3200" smtClean="0"/>
              <a:t>+ 64 % Diabetes</a:t>
            </a:r>
          </a:p>
          <a:p>
            <a:pPr>
              <a:buFontTx/>
              <a:buNone/>
            </a:pPr>
            <a:r>
              <a:rPr lang="en-CA" sz="3200" smtClean="0"/>
              <a:t>+ 20% Obesity</a:t>
            </a:r>
          </a:p>
          <a:p>
            <a:endParaRPr lang="en-CA" smtClean="0"/>
          </a:p>
        </p:txBody>
      </p:sp>
      <p:sp>
        <p:nvSpPr>
          <p:cNvPr id="11270" name="Footer Placeholder 4"/>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57250" y="1214438"/>
            <a:ext cx="7772400" cy="1143000"/>
          </a:xfrm>
        </p:spPr>
        <p:txBody>
          <a:bodyPr/>
          <a:lstStyle/>
          <a:p>
            <a:r>
              <a:rPr lang="en-US" smtClean="0"/>
              <a:t>Oh Well, at least they are trying</a:t>
            </a:r>
          </a:p>
        </p:txBody>
      </p:sp>
      <p:pic>
        <p:nvPicPr>
          <p:cNvPr id="33795" name="Picture 4" descr="IMG00156"/>
          <p:cNvPicPr>
            <a:picLocks noGrp="1" noChangeAspect="1" noChangeArrowheads="1"/>
          </p:cNvPicPr>
          <p:nvPr>
            <p:ph idx="1"/>
          </p:nvPr>
        </p:nvPicPr>
        <p:blipFill>
          <a:blip r:embed="rId2" cstate="print"/>
          <a:srcRect/>
          <a:stretch>
            <a:fillRect/>
          </a:stretch>
        </p:blipFill>
        <p:spPr>
          <a:xfrm>
            <a:off x="1554163" y="1600200"/>
            <a:ext cx="6034087" cy="4525963"/>
          </a:xfrm>
          <a:noFill/>
        </p:spPr>
      </p:pic>
      <p:pic>
        <p:nvPicPr>
          <p:cNvPr id="33796" name="Picture 2" descr="E:\IMG00155.jpg"/>
          <p:cNvPicPr>
            <a:picLocks noChangeAspect="1" noChangeArrowheads="1"/>
          </p:cNvPicPr>
          <p:nvPr/>
        </p:nvPicPr>
        <p:blipFill>
          <a:blip r:embed="rId3" cstate="print"/>
          <a:srcRect/>
          <a:stretch>
            <a:fillRect/>
          </a:stretch>
        </p:blipFill>
        <p:spPr bwMode="auto">
          <a:xfrm>
            <a:off x="-3048000" y="-2286000"/>
            <a:ext cx="15240000" cy="11430000"/>
          </a:xfrm>
          <a:prstGeom prst="rect">
            <a:avLst/>
          </a:prstGeom>
          <a:noFill/>
          <a:ln w="9525">
            <a:noFill/>
            <a:miter lim="800000"/>
            <a:headEnd/>
            <a:tailEnd/>
          </a:ln>
        </p:spPr>
      </p:pic>
      <p:pic>
        <p:nvPicPr>
          <p:cNvPr id="33797" name="Picture 3" descr="E:\IMG00156.jpg"/>
          <p:cNvPicPr>
            <a:picLocks noChangeAspect="1" noChangeArrowheads="1"/>
          </p:cNvPicPr>
          <p:nvPr/>
        </p:nvPicPr>
        <p:blipFill>
          <a:blip r:embed="rId2" cstate="print"/>
          <a:srcRect/>
          <a:stretch>
            <a:fillRect/>
          </a:stretch>
        </p:blipFill>
        <p:spPr bwMode="auto">
          <a:xfrm>
            <a:off x="-3048000" y="-2286000"/>
            <a:ext cx="15240000" cy="11430000"/>
          </a:xfrm>
          <a:prstGeom prst="rect">
            <a:avLst/>
          </a:prstGeom>
          <a:noFill/>
          <a:ln w="9525">
            <a:noFill/>
            <a:miter lim="800000"/>
            <a:headEnd/>
            <a:tailEnd/>
          </a:ln>
        </p:spPr>
      </p:pic>
      <p:pic>
        <p:nvPicPr>
          <p:cNvPr id="33798" name="Picture 4" descr="E:\IMG00157.jpg"/>
          <p:cNvPicPr>
            <a:picLocks noChangeAspect="1" noChangeArrowheads="1"/>
          </p:cNvPicPr>
          <p:nvPr/>
        </p:nvPicPr>
        <p:blipFill>
          <a:blip r:embed="rId4" cstate="print"/>
          <a:srcRect/>
          <a:stretch>
            <a:fillRect/>
          </a:stretch>
        </p:blipFill>
        <p:spPr bwMode="auto">
          <a:xfrm>
            <a:off x="-3048000" y="-2286000"/>
            <a:ext cx="15240000" cy="11430000"/>
          </a:xfrm>
          <a:prstGeom prst="rect">
            <a:avLst/>
          </a:prstGeom>
          <a:noFill/>
          <a:ln w="9525">
            <a:noFill/>
            <a:miter lim="800000"/>
            <a:headEnd/>
            <a:tailEnd/>
          </a:ln>
        </p:spPr>
      </p:pic>
      <p:pic>
        <p:nvPicPr>
          <p:cNvPr id="33799" name="Picture 5" descr="E:\IMG00159.jpg"/>
          <p:cNvPicPr>
            <a:picLocks noChangeAspect="1" noChangeArrowheads="1"/>
          </p:cNvPicPr>
          <p:nvPr/>
        </p:nvPicPr>
        <p:blipFill>
          <a:blip r:embed="rId5" cstate="print"/>
          <a:srcRect/>
          <a:stretch>
            <a:fillRect/>
          </a:stretch>
        </p:blipFill>
        <p:spPr bwMode="auto">
          <a:xfrm>
            <a:off x="-3048000" y="-2286000"/>
            <a:ext cx="15240000" cy="11430000"/>
          </a:xfrm>
          <a:prstGeom prst="rect">
            <a:avLst/>
          </a:prstGeom>
          <a:noFill/>
          <a:ln w="9525">
            <a:noFill/>
            <a:miter lim="800000"/>
            <a:headEnd/>
            <a:tailEnd/>
          </a:ln>
        </p:spPr>
      </p:pic>
      <p:pic>
        <p:nvPicPr>
          <p:cNvPr id="33800" name="Picture 6" descr="E:\IMG00153.jpg"/>
          <p:cNvPicPr>
            <a:picLocks noChangeAspect="1" noChangeArrowheads="1"/>
          </p:cNvPicPr>
          <p:nvPr/>
        </p:nvPicPr>
        <p:blipFill>
          <a:blip r:embed="rId6" cstate="print"/>
          <a:srcRect/>
          <a:stretch>
            <a:fillRect/>
          </a:stretch>
        </p:blipFill>
        <p:spPr bwMode="auto">
          <a:xfrm>
            <a:off x="-3048000" y="-2286000"/>
            <a:ext cx="15240000" cy="11430000"/>
          </a:xfrm>
          <a:prstGeom prst="rect">
            <a:avLst/>
          </a:prstGeom>
          <a:noFill/>
          <a:ln w="9525">
            <a:noFill/>
            <a:miter lim="800000"/>
            <a:headEnd/>
            <a:tailEnd/>
          </a:ln>
        </p:spPr>
      </p:pic>
      <p:sp>
        <p:nvSpPr>
          <p:cNvPr id="33801" name="Footer Placeholder 9"/>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2"/>
          <p:cNvSpPr>
            <a:spLocks noGrp="1"/>
          </p:cNvSpPr>
          <p:nvPr>
            <p:ph type="ftr" sz="quarter" idx="11"/>
          </p:nvPr>
        </p:nvSpPr>
        <p:spPr>
          <a:noFill/>
        </p:spPr>
        <p:txBody>
          <a:bodyPr/>
          <a:lstStyle/>
          <a:p>
            <a:r>
              <a:rPr lang="en-CA" smtClean="0"/>
              <a:t>Active Communities Investing in a Healthy Chatham-Kent</a:t>
            </a:r>
            <a:endParaRPr lang="en-US" smtClean="0"/>
          </a:p>
        </p:txBody>
      </p:sp>
      <p:pic>
        <p:nvPicPr>
          <p:cNvPr id="3074" name="Picture 2" descr="C:\Documents and Settings\John\My Documents\My Pictures\Parking\101\flickr 1\big u rack 1 f.jpg"/>
          <p:cNvPicPr>
            <a:picLocks noChangeAspect="1" noChangeArrowheads="1"/>
          </p:cNvPicPr>
          <p:nvPr/>
        </p:nvPicPr>
        <p:blipFill>
          <a:blip r:embed="rId2" cstate="print"/>
          <a:srcRect/>
          <a:stretch>
            <a:fillRect/>
          </a:stretch>
        </p:blipFill>
        <p:spPr bwMode="auto">
          <a:xfrm>
            <a:off x="0" y="4000504"/>
            <a:ext cx="2362200" cy="1771650"/>
          </a:xfrm>
          <a:prstGeom prst="rect">
            <a:avLst/>
          </a:prstGeom>
          <a:noFill/>
          <a:ln w="9525">
            <a:noFill/>
            <a:miter lim="800000"/>
            <a:headEnd/>
            <a:tailEnd/>
          </a:ln>
        </p:spPr>
      </p:pic>
      <p:pic>
        <p:nvPicPr>
          <p:cNvPr id="3075" name="Picture 3" descr="C:\Documents and Settings\John\My Documents\My Pictures\Parking\101\flickr 1\choose your rack f.jpg"/>
          <p:cNvPicPr>
            <a:picLocks noChangeAspect="1" noChangeArrowheads="1"/>
          </p:cNvPicPr>
          <p:nvPr/>
        </p:nvPicPr>
        <p:blipFill>
          <a:blip r:embed="rId3" cstate="print"/>
          <a:srcRect/>
          <a:stretch>
            <a:fillRect/>
          </a:stretch>
        </p:blipFill>
        <p:spPr bwMode="auto">
          <a:xfrm>
            <a:off x="3000364" y="1357298"/>
            <a:ext cx="2819400" cy="2114550"/>
          </a:xfrm>
          <a:prstGeom prst="rect">
            <a:avLst/>
          </a:prstGeom>
          <a:noFill/>
          <a:ln w="9525">
            <a:noFill/>
            <a:miter lim="800000"/>
            <a:headEnd/>
            <a:tailEnd/>
          </a:ln>
        </p:spPr>
      </p:pic>
      <p:pic>
        <p:nvPicPr>
          <p:cNvPr id="3076" name="Picture 4" descr="C:\Documents and Settings\John\My Documents\My Pictures\Parking\101\flickr 1\advantage locker.jpg"/>
          <p:cNvPicPr>
            <a:picLocks noChangeAspect="1" noChangeArrowheads="1"/>
          </p:cNvPicPr>
          <p:nvPr/>
        </p:nvPicPr>
        <p:blipFill>
          <a:blip r:embed="rId4" cstate="print"/>
          <a:srcRect/>
          <a:stretch>
            <a:fillRect/>
          </a:stretch>
        </p:blipFill>
        <p:spPr bwMode="auto">
          <a:xfrm>
            <a:off x="5867400" y="2671770"/>
            <a:ext cx="2438400" cy="1828800"/>
          </a:xfrm>
          <a:prstGeom prst="rect">
            <a:avLst/>
          </a:prstGeom>
          <a:noFill/>
          <a:ln w="9525">
            <a:noFill/>
            <a:miter lim="800000"/>
            <a:headEnd/>
            <a:tailEnd/>
          </a:ln>
        </p:spPr>
      </p:pic>
      <p:pic>
        <p:nvPicPr>
          <p:cNvPr id="3078" name="Picture 6" descr="C:\Documents and Settings\John\My Documents\My Pictures\Parking\101\flickr 1\bike racks landscaping 2.jpg"/>
          <p:cNvPicPr>
            <a:picLocks noChangeAspect="1" noChangeArrowheads="1"/>
          </p:cNvPicPr>
          <p:nvPr/>
        </p:nvPicPr>
        <p:blipFill>
          <a:blip r:embed="rId5" cstate="print"/>
          <a:srcRect/>
          <a:stretch>
            <a:fillRect/>
          </a:stretch>
        </p:blipFill>
        <p:spPr bwMode="auto">
          <a:xfrm>
            <a:off x="2971800" y="2286000"/>
            <a:ext cx="2971800" cy="2228850"/>
          </a:xfrm>
          <a:prstGeom prst="rect">
            <a:avLst/>
          </a:prstGeom>
          <a:noFill/>
          <a:ln w="9525">
            <a:noFill/>
            <a:miter lim="800000"/>
            <a:headEnd/>
            <a:tailEnd/>
          </a:ln>
        </p:spPr>
      </p:pic>
      <p:pic>
        <p:nvPicPr>
          <p:cNvPr id="3079" name="Picture 7" descr="C:\Documents and Settings\John\My Documents\My Pictures\Parking\101\flickr 1\esquimalt rec bike shelter 2 50206126 076.jpg"/>
          <p:cNvPicPr>
            <a:picLocks noChangeAspect="1" noChangeArrowheads="1"/>
          </p:cNvPicPr>
          <p:nvPr/>
        </p:nvPicPr>
        <p:blipFill>
          <a:blip r:embed="rId6" cstate="print"/>
          <a:srcRect/>
          <a:stretch>
            <a:fillRect/>
          </a:stretch>
        </p:blipFill>
        <p:spPr bwMode="auto">
          <a:xfrm>
            <a:off x="5786446" y="1357298"/>
            <a:ext cx="2544763" cy="1908175"/>
          </a:xfrm>
          <a:prstGeom prst="rect">
            <a:avLst/>
          </a:prstGeom>
          <a:noFill/>
          <a:ln w="9525">
            <a:noFill/>
            <a:miter lim="800000"/>
            <a:headEnd/>
            <a:tailEnd/>
          </a:ln>
        </p:spPr>
      </p:pic>
      <p:pic>
        <p:nvPicPr>
          <p:cNvPr id="3080" name="Picture 8" descr="C:\Documents and Settings\John\My Documents\My Pictures\Parking\101\flickr 1\how close is my bike.jpg"/>
          <p:cNvPicPr>
            <a:picLocks noChangeAspect="1" noChangeArrowheads="1"/>
          </p:cNvPicPr>
          <p:nvPr/>
        </p:nvPicPr>
        <p:blipFill>
          <a:blip r:embed="rId7" cstate="print"/>
          <a:srcRect/>
          <a:stretch>
            <a:fillRect/>
          </a:stretch>
        </p:blipFill>
        <p:spPr bwMode="auto">
          <a:xfrm>
            <a:off x="1981200" y="4419600"/>
            <a:ext cx="2667000" cy="1795463"/>
          </a:xfrm>
          <a:prstGeom prst="rect">
            <a:avLst/>
          </a:prstGeom>
          <a:noFill/>
          <a:ln w="9525">
            <a:noFill/>
            <a:miter lim="800000"/>
            <a:headEnd/>
            <a:tailEnd/>
          </a:ln>
        </p:spPr>
      </p:pic>
      <p:pic>
        <p:nvPicPr>
          <p:cNvPr id="3081" name="Picture 9" descr="C:\Documents and Settings\John\My Documents\My Pictures\Parking\101\flickr 1\overhang parking uvic f hs.jpg"/>
          <p:cNvPicPr>
            <a:picLocks noChangeAspect="1" noChangeArrowheads="1"/>
          </p:cNvPicPr>
          <p:nvPr/>
        </p:nvPicPr>
        <p:blipFill>
          <a:blip r:embed="rId8" cstate="print"/>
          <a:srcRect/>
          <a:stretch>
            <a:fillRect/>
          </a:stretch>
        </p:blipFill>
        <p:spPr bwMode="auto">
          <a:xfrm>
            <a:off x="4267200" y="4191000"/>
            <a:ext cx="3124200" cy="2114550"/>
          </a:xfrm>
          <a:prstGeom prst="rect">
            <a:avLst/>
          </a:prstGeom>
          <a:noFill/>
          <a:ln w="9525">
            <a:noFill/>
            <a:miter lim="800000"/>
            <a:headEnd/>
            <a:tailEnd/>
          </a:ln>
        </p:spPr>
      </p:pic>
      <p:pic>
        <p:nvPicPr>
          <p:cNvPr id="3082" name="Picture 10" descr="C:\Documents and Settings\John\My Documents\My Pictures\Parking\101\flickr 1\bike rack with pump vcr wa f.jpg"/>
          <p:cNvPicPr>
            <a:picLocks noChangeAspect="1" noChangeArrowheads="1"/>
          </p:cNvPicPr>
          <p:nvPr/>
        </p:nvPicPr>
        <p:blipFill>
          <a:blip r:embed="rId9" cstate="print"/>
          <a:srcRect/>
          <a:stretch>
            <a:fillRect/>
          </a:stretch>
        </p:blipFill>
        <p:spPr bwMode="auto">
          <a:xfrm>
            <a:off x="214282" y="2000240"/>
            <a:ext cx="2743200" cy="2057400"/>
          </a:xfrm>
          <a:prstGeom prst="rect">
            <a:avLst/>
          </a:prstGeom>
          <a:noFill/>
          <a:ln w="9525">
            <a:noFill/>
            <a:miter lim="800000"/>
            <a:headEnd/>
            <a:tailEnd/>
          </a:ln>
        </p:spPr>
      </p:pic>
      <p:pic>
        <p:nvPicPr>
          <p:cNvPr id="3083" name="Picture 11" descr="C:\Documents and Settings\John\My Documents\My Pictures\1 Work file\upload\pkg\badpark.jpg"/>
          <p:cNvPicPr>
            <a:picLocks noChangeAspect="1" noChangeArrowheads="1"/>
          </p:cNvPicPr>
          <p:nvPr/>
        </p:nvPicPr>
        <p:blipFill>
          <a:blip r:embed="rId10" cstate="print"/>
          <a:srcRect/>
          <a:stretch>
            <a:fillRect/>
          </a:stretch>
        </p:blipFill>
        <p:spPr bwMode="auto">
          <a:xfrm>
            <a:off x="6019800" y="4343400"/>
            <a:ext cx="2554288" cy="170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0-#ppt_w/2"/>
                                          </p:val>
                                        </p:tav>
                                        <p:tav tm="100000">
                                          <p:val>
                                            <p:strVal val="#ppt_x"/>
                                          </p:val>
                                        </p:tav>
                                      </p:tavLst>
                                    </p:anim>
                                    <p:anim calcmode="lin" valueType="num">
                                      <p:cBhvr additive="base">
                                        <p:cTn id="2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0-#ppt_w/2"/>
                                          </p:val>
                                        </p:tav>
                                        <p:tav tm="100000">
                                          <p:val>
                                            <p:strVal val="#ppt_x"/>
                                          </p:val>
                                        </p:tav>
                                      </p:tavLst>
                                    </p:anim>
                                    <p:anim calcmode="lin" valueType="num">
                                      <p:cBhvr additive="base">
                                        <p:cTn id="32"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500" fill="hold"/>
                                        <p:tgtEl>
                                          <p:spTgt spid="3080"/>
                                        </p:tgtEl>
                                        <p:attrNameLst>
                                          <p:attrName>ppt_x</p:attrName>
                                        </p:attrNameLst>
                                      </p:cBhvr>
                                      <p:tavLst>
                                        <p:tav tm="0">
                                          <p:val>
                                            <p:strVal val="0-#ppt_w/2"/>
                                          </p:val>
                                        </p:tav>
                                        <p:tav tm="100000">
                                          <p:val>
                                            <p:strVal val="#ppt_x"/>
                                          </p:val>
                                        </p:tav>
                                      </p:tavLst>
                                    </p:anim>
                                    <p:anim calcmode="lin" valueType="num">
                                      <p:cBhvr additive="base">
                                        <p:cTn id="3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81"/>
                                        </p:tgtEl>
                                        <p:attrNameLst>
                                          <p:attrName>style.visibility</p:attrName>
                                        </p:attrNameLst>
                                      </p:cBhvr>
                                      <p:to>
                                        <p:strVal val="visible"/>
                                      </p:to>
                                    </p:set>
                                    <p:anim calcmode="lin" valueType="num">
                                      <p:cBhvr additive="base">
                                        <p:cTn id="43" dur="500" fill="hold"/>
                                        <p:tgtEl>
                                          <p:spTgt spid="3081"/>
                                        </p:tgtEl>
                                        <p:attrNameLst>
                                          <p:attrName>ppt_x</p:attrName>
                                        </p:attrNameLst>
                                      </p:cBhvr>
                                      <p:tavLst>
                                        <p:tav tm="0">
                                          <p:val>
                                            <p:strVal val="0-#ppt_w/2"/>
                                          </p:val>
                                        </p:tav>
                                        <p:tav tm="100000">
                                          <p:val>
                                            <p:strVal val="#ppt_x"/>
                                          </p:val>
                                        </p:tav>
                                      </p:tavLst>
                                    </p:anim>
                                    <p:anim calcmode="lin" valueType="num">
                                      <p:cBhvr additive="base">
                                        <p:cTn id="44"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82"/>
                                        </p:tgtEl>
                                        <p:attrNameLst>
                                          <p:attrName>style.visibility</p:attrName>
                                        </p:attrNameLst>
                                      </p:cBhvr>
                                      <p:to>
                                        <p:strVal val="visible"/>
                                      </p:to>
                                    </p:set>
                                    <p:anim calcmode="lin" valueType="num">
                                      <p:cBhvr additive="base">
                                        <p:cTn id="49" dur="500" fill="hold"/>
                                        <p:tgtEl>
                                          <p:spTgt spid="3082"/>
                                        </p:tgtEl>
                                        <p:attrNameLst>
                                          <p:attrName>ppt_x</p:attrName>
                                        </p:attrNameLst>
                                      </p:cBhvr>
                                      <p:tavLst>
                                        <p:tav tm="0">
                                          <p:val>
                                            <p:strVal val="0-#ppt_w/2"/>
                                          </p:val>
                                        </p:tav>
                                        <p:tav tm="100000">
                                          <p:val>
                                            <p:strVal val="#ppt_x"/>
                                          </p:val>
                                        </p:tav>
                                      </p:tavLst>
                                    </p:anim>
                                    <p:anim calcmode="lin" valueType="num">
                                      <p:cBhvr additive="base">
                                        <p:cTn id="50"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083"/>
                                        </p:tgtEl>
                                        <p:attrNameLst>
                                          <p:attrName>style.visibility</p:attrName>
                                        </p:attrNameLst>
                                      </p:cBhvr>
                                      <p:to>
                                        <p:strVal val="visible"/>
                                      </p:to>
                                    </p:set>
                                    <p:anim calcmode="lin" valueType="num">
                                      <p:cBhvr additive="base">
                                        <p:cTn id="55" dur="500" fill="hold"/>
                                        <p:tgtEl>
                                          <p:spTgt spid="3083"/>
                                        </p:tgtEl>
                                        <p:attrNameLst>
                                          <p:attrName>ppt_x</p:attrName>
                                        </p:attrNameLst>
                                      </p:cBhvr>
                                      <p:tavLst>
                                        <p:tav tm="0">
                                          <p:val>
                                            <p:strVal val="0-#ppt_w/2"/>
                                          </p:val>
                                        </p:tav>
                                        <p:tav tm="100000">
                                          <p:val>
                                            <p:strVal val="#ppt_x"/>
                                          </p:val>
                                        </p:tav>
                                      </p:tavLst>
                                    </p:anim>
                                    <p:anim calcmode="lin" valueType="num">
                                      <p:cBhvr additive="base">
                                        <p:cTn id="56"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28688" y="1357313"/>
            <a:ext cx="7772400" cy="1143000"/>
          </a:xfrm>
        </p:spPr>
        <p:txBody>
          <a:bodyPr/>
          <a:lstStyle/>
          <a:p>
            <a:r>
              <a:rPr lang="en-CA" smtClean="0"/>
              <a:t>Active Communities Mandate</a:t>
            </a:r>
          </a:p>
        </p:txBody>
      </p:sp>
      <p:sp>
        <p:nvSpPr>
          <p:cNvPr id="10243" name="Rectangle 3"/>
          <p:cNvSpPr>
            <a:spLocks noGrp="1" noChangeArrowheads="1"/>
          </p:cNvSpPr>
          <p:nvPr>
            <p:ph type="body" idx="1"/>
          </p:nvPr>
        </p:nvSpPr>
        <p:spPr>
          <a:xfrm>
            <a:off x="714375" y="2500313"/>
            <a:ext cx="8001000" cy="4114800"/>
          </a:xfrm>
        </p:spPr>
        <p:txBody>
          <a:bodyPr/>
          <a:lstStyle/>
          <a:p>
            <a:r>
              <a:rPr lang="en-CA" sz="3600" dirty="0" smtClean="0"/>
              <a:t>Ultimate goal = a healthy community</a:t>
            </a:r>
          </a:p>
          <a:p>
            <a:pPr>
              <a:buFont typeface="Wingdings" pitchFamily="2" charset="2"/>
              <a:buNone/>
            </a:pPr>
            <a:endParaRPr lang="en-CA" sz="3600" dirty="0" smtClean="0"/>
          </a:p>
          <a:p>
            <a:r>
              <a:rPr lang="en-CA" sz="3200" dirty="0" smtClean="0"/>
              <a:t>Develop an Active Communities “plan of action” &amp; oversee implementation of the “plan”</a:t>
            </a:r>
          </a:p>
          <a:p>
            <a:endParaRPr lang="en-CA" sz="3600" dirty="0" smtClean="0"/>
          </a:p>
          <a:p>
            <a:pPr>
              <a:buFont typeface="Wingdings" pitchFamily="2" charset="2"/>
              <a:buNone/>
            </a:pPr>
            <a:endParaRPr lang="en-CA" sz="3600" dirty="0" smtClean="0"/>
          </a:p>
        </p:txBody>
      </p:sp>
      <p:sp>
        <p:nvSpPr>
          <p:cNvPr id="10244" name="Footer Placeholder 4"/>
          <p:cNvSpPr>
            <a:spLocks noGrp="1"/>
          </p:cNvSpPr>
          <p:nvPr>
            <p:ph type="ftr" sz="quarter" idx="11"/>
          </p:nvPr>
        </p:nvSpPr>
        <p:spPr>
          <a:xfrm>
            <a:off x="2428860" y="6248400"/>
            <a:ext cx="4500578" cy="457200"/>
          </a:xfrm>
          <a:noFill/>
        </p:spPr>
        <p:txBody>
          <a:bodyPr/>
          <a:lstStyle/>
          <a:p>
            <a:r>
              <a:rPr lang="en-CA" dirty="0" smtClean="0"/>
              <a:t>Active Communities Investing in a Healthy Chatham-Kent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14375" y="1143000"/>
            <a:ext cx="7772400" cy="1143000"/>
          </a:xfrm>
        </p:spPr>
        <p:txBody>
          <a:bodyPr/>
          <a:lstStyle/>
          <a:p>
            <a:r>
              <a:rPr lang="en-CA" smtClean="0"/>
              <a:t>C-K’s Strategic Objectives</a:t>
            </a:r>
          </a:p>
        </p:txBody>
      </p:sp>
      <p:sp>
        <p:nvSpPr>
          <p:cNvPr id="16387" name="Content Placeholder 2"/>
          <p:cNvSpPr>
            <a:spLocks noGrp="1"/>
          </p:cNvSpPr>
          <p:nvPr>
            <p:ph idx="1"/>
          </p:nvPr>
        </p:nvSpPr>
        <p:spPr>
          <a:xfrm>
            <a:off x="785813" y="2214563"/>
            <a:ext cx="7772400" cy="4114800"/>
          </a:xfrm>
        </p:spPr>
        <p:txBody>
          <a:bodyPr/>
          <a:lstStyle/>
          <a:p>
            <a:pPr>
              <a:buFontTx/>
              <a:buNone/>
            </a:pPr>
            <a:r>
              <a:rPr lang="en-CA" smtClean="0"/>
              <a:t>A1.	Provide sufficient capacity to sustain 	community health &amp; economic growth</a:t>
            </a:r>
          </a:p>
          <a:p>
            <a:pPr>
              <a:buFontTx/>
              <a:buNone/>
            </a:pPr>
            <a:endParaRPr lang="en-CA" smtClean="0"/>
          </a:p>
          <a:p>
            <a:pPr>
              <a:buFontTx/>
              <a:buNone/>
            </a:pPr>
            <a:r>
              <a:rPr lang="en-CA" smtClean="0"/>
              <a:t>A2. 	Exceed standards for health protection &amp; </a:t>
            </a:r>
          </a:p>
          <a:p>
            <a:pPr>
              <a:buFontTx/>
              <a:buNone/>
            </a:pPr>
            <a:r>
              <a:rPr lang="en-CA" smtClean="0"/>
              <a:t>		promotion</a:t>
            </a:r>
          </a:p>
          <a:p>
            <a:pPr>
              <a:buFontTx/>
              <a:buNone/>
            </a:pPr>
            <a:endParaRPr lang="en-CA" smtClean="0"/>
          </a:p>
          <a:p>
            <a:pPr>
              <a:buFontTx/>
              <a:buNone/>
            </a:pPr>
            <a:r>
              <a:rPr lang="en-CA" smtClean="0"/>
              <a:t>A3. 	Promote healthy lifestyles</a:t>
            </a:r>
          </a:p>
        </p:txBody>
      </p:sp>
      <p:sp>
        <p:nvSpPr>
          <p:cNvPr id="16388" name="Footer Placeholder 4"/>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072066" y="1714488"/>
            <a:ext cx="3786187" cy="4500594"/>
          </a:xfrm>
        </p:spPr>
        <p:txBody>
          <a:bodyPr/>
          <a:lstStyle/>
          <a:p>
            <a:r>
              <a:rPr lang="en-CA" sz="2000" dirty="0" smtClean="0"/>
              <a:t>“At the same time public health and the environment are given a boost when we make it more tempting to go by </a:t>
            </a:r>
          </a:p>
          <a:p>
            <a:r>
              <a:rPr lang="en-CA" sz="2000" dirty="0" smtClean="0"/>
              <a:t>bicycle on a daily basis.”</a:t>
            </a:r>
          </a:p>
          <a:p>
            <a:pPr>
              <a:buFontTx/>
              <a:buNone/>
            </a:pPr>
            <a:r>
              <a:rPr lang="en-CA" sz="2000" dirty="0" smtClean="0"/>
              <a:t>	Ref. Danish Cyclist Federation</a:t>
            </a:r>
          </a:p>
          <a:p>
            <a:pPr>
              <a:buFontTx/>
              <a:buNone/>
            </a:pPr>
            <a:r>
              <a:rPr lang="en-CA" sz="2000" dirty="0" smtClean="0"/>
              <a:t>“    </a:t>
            </a:r>
          </a:p>
          <a:p>
            <a:pPr>
              <a:buFontTx/>
              <a:buNone/>
            </a:pPr>
            <a:endParaRPr lang="en-CA" sz="2000" dirty="0" smtClean="0"/>
          </a:p>
          <a:p>
            <a:pPr>
              <a:buFontTx/>
              <a:buNone/>
            </a:pPr>
            <a:r>
              <a:rPr lang="en-CA" sz="2000" dirty="0" smtClean="0"/>
              <a:t>      By riding bicycles…we are improving the quality of our air, soil and water.”</a:t>
            </a:r>
          </a:p>
          <a:p>
            <a:pPr>
              <a:buFontTx/>
              <a:buNone/>
            </a:pPr>
            <a:r>
              <a:rPr lang="en-CA" sz="2000" dirty="0" smtClean="0"/>
              <a:t>	C-K Community Strategic Plan</a:t>
            </a:r>
          </a:p>
          <a:p>
            <a:pPr>
              <a:buFontTx/>
              <a:buNone/>
            </a:pPr>
            <a:endParaRPr lang="en-CA" sz="2000" dirty="0" smtClean="0"/>
          </a:p>
        </p:txBody>
      </p:sp>
      <p:sp>
        <p:nvSpPr>
          <p:cNvPr id="13315" name="Footer Placeholder 4"/>
          <p:cNvSpPr>
            <a:spLocks noGrp="1"/>
          </p:cNvSpPr>
          <p:nvPr>
            <p:ph type="ftr" sz="quarter" idx="11"/>
          </p:nvPr>
        </p:nvSpPr>
        <p:spPr>
          <a:noFill/>
        </p:spPr>
        <p:txBody>
          <a:bodyPr/>
          <a:lstStyle/>
          <a:p>
            <a:r>
              <a:rPr lang="en-CA" smtClean="0"/>
              <a:t>Active Communities Investing in a Healthy Chatham-Kent</a:t>
            </a:r>
          </a:p>
        </p:txBody>
      </p:sp>
      <p:pic>
        <p:nvPicPr>
          <p:cNvPr id="13316" name="Picture 11" descr="http://beta.images.theglobeandmail.com/archive/00042/Cyclists_commutin_42202artw.jpg"/>
          <p:cNvPicPr>
            <a:picLocks noChangeAspect="1" noChangeArrowheads="1"/>
          </p:cNvPicPr>
          <p:nvPr/>
        </p:nvPicPr>
        <p:blipFill>
          <a:blip r:embed="rId2" cstate="print"/>
          <a:srcRect/>
          <a:stretch>
            <a:fillRect/>
          </a:stretch>
        </p:blipFill>
        <p:spPr bwMode="auto">
          <a:xfrm>
            <a:off x="0" y="1928813"/>
            <a:ext cx="5318125" cy="3714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42938" y="2071688"/>
            <a:ext cx="7772400" cy="3929062"/>
          </a:xfrm>
        </p:spPr>
        <p:txBody>
          <a:bodyPr/>
          <a:lstStyle/>
          <a:p>
            <a:r>
              <a:rPr lang="en-CA" sz="4000" smtClean="0"/>
              <a:t>99% of all car trips in the US terminate in a free parking space. </a:t>
            </a:r>
          </a:p>
          <a:p>
            <a:r>
              <a:rPr lang="en-CA" sz="4000" smtClean="0"/>
              <a:t>Consider the impact on cycling if we were to provide the same facilities for their bikes.</a:t>
            </a:r>
          </a:p>
          <a:p>
            <a:r>
              <a:rPr lang="en-CA" sz="4000" smtClean="0"/>
              <a:t>Let’s strike a healthier balance.</a:t>
            </a:r>
          </a:p>
        </p:txBody>
      </p:sp>
      <p:sp>
        <p:nvSpPr>
          <p:cNvPr id="15363" name="Footer Placeholder 4"/>
          <p:cNvSpPr>
            <a:spLocks noGrp="1"/>
          </p:cNvSpPr>
          <p:nvPr>
            <p:ph type="ftr" sz="quarter" idx="11"/>
          </p:nvPr>
        </p:nvSpPr>
        <p:spPr>
          <a:noFill/>
        </p:spPr>
        <p:txBody>
          <a:bodyPr/>
          <a:lstStyle/>
          <a:p>
            <a:r>
              <a:rPr lang="en-CA" smtClean="0"/>
              <a:t>Active Communities Investing in a Healthy Chatham-Kent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428728" y="1500174"/>
            <a:ext cx="7272334" cy="1143000"/>
          </a:xfrm>
        </p:spPr>
        <p:txBody>
          <a:bodyPr/>
          <a:lstStyle/>
          <a:p>
            <a:r>
              <a:rPr lang="en-US" sz="3600" dirty="0" smtClean="0"/>
              <a:t>Tomorrow’s bike traffic will be different than today’s</a:t>
            </a:r>
          </a:p>
        </p:txBody>
      </p:sp>
      <p:sp>
        <p:nvSpPr>
          <p:cNvPr id="12291" name="Rectangle 3"/>
          <p:cNvSpPr>
            <a:spLocks noGrp="1" noRot="1" noChangeArrowheads="1"/>
          </p:cNvSpPr>
          <p:nvPr>
            <p:ph type="body" idx="1"/>
          </p:nvPr>
        </p:nvSpPr>
        <p:spPr>
          <a:xfrm>
            <a:off x="642910" y="2786058"/>
            <a:ext cx="8001028" cy="3357578"/>
          </a:xfrm>
        </p:spPr>
        <p:txBody>
          <a:bodyPr/>
          <a:lstStyle/>
          <a:p>
            <a:pPr lvl="1">
              <a:lnSpc>
                <a:spcPct val="90000"/>
              </a:lnSpc>
            </a:pPr>
            <a:r>
              <a:rPr lang="en-US" sz="3200" dirty="0" smtClean="0"/>
              <a:t>Chatham-Kent Today: 0.5% Trips By Bike</a:t>
            </a:r>
          </a:p>
          <a:p>
            <a:pPr lvl="1">
              <a:lnSpc>
                <a:spcPct val="90000"/>
              </a:lnSpc>
            </a:pPr>
            <a:r>
              <a:rPr lang="en-US" sz="3200" dirty="0" smtClean="0"/>
              <a:t>Canadian Average: 2% Trips By Bike</a:t>
            </a:r>
          </a:p>
          <a:p>
            <a:pPr lvl="1">
              <a:lnSpc>
                <a:spcPct val="90000"/>
              </a:lnSpc>
            </a:pPr>
            <a:r>
              <a:rPr lang="en-US" sz="3200" dirty="0" smtClean="0"/>
              <a:t>European Communities: 25% +</a:t>
            </a:r>
          </a:p>
          <a:p>
            <a:pPr lvl="1">
              <a:lnSpc>
                <a:spcPct val="90000"/>
              </a:lnSpc>
            </a:pPr>
            <a:r>
              <a:rPr lang="en-US" sz="3200" dirty="0" smtClean="0"/>
              <a:t>Typical North American Goal: 15%</a:t>
            </a:r>
          </a:p>
          <a:p>
            <a:pPr lvl="1">
              <a:lnSpc>
                <a:spcPct val="90000"/>
              </a:lnSpc>
            </a:pPr>
            <a:r>
              <a:rPr lang="en-US" sz="3200" dirty="0" smtClean="0"/>
              <a:t>Design Year: Year 10 </a:t>
            </a:r>
          </a:p>
        </p:txBody>
      </p:sp>
      <p:sp>
        <p:nvSpPr>
          <p:cNvPr id="12292" name="Footer Placeholder 4"/>
          <p:cNvSpPr>
            <a:spLocks noGrp="1"/>
          </p:cNvSpPr>
          <p:nvPr>
            <p:ph type="ftr" sz="quarter" idx="11"/>
          </p:nvPr>
        </p:nvSpPr>
        <p:spPr>
          <a:xfrm>
            <a:off x="2643188" y="6248400"/>
            <a:ext cx="4500580" cy="457200"/>
          </a:xfrm>
          <a:noFill/>
        </p:spPr>
        <p:txBody>
          <a:bodyPr/>
          <a:lstStyle/>
          <a:p>
            <a:r>
              <a:rPr lang="en-CA" dirty="0" smtClean="0"/>
              <a:t>Active Communities Investing in a Healthy Chatham-Kent</a:t>
            </a:r>
          </a:p>
        </p:txBody>
      </p:sp>
    </p:spTree>
  </p:cSld>
  <p:clrMapOvr>
    <a:masterClrMapping/>
  </p:clrMapOvr>
  <p:transition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a:spLocks noGrp="1"/>
          </p:cNvSpPr>
          <p:nvPr>
            <p:ph type="ftr" sz="quarter" idx="11"/>
          </p:nvPr>
        </p:nvSpPr>
        <p:spPr>
          <a:xfrm>
            <a:off x="1643042" y="6248400"/>
            <a:ext cx="6357982" cy="457200"/>
          </a:xfrm>
          <a:noFill/>
        </p:spPr>
        <p:txBody>
          <a:bodyPr/>
          <a:lstStyle/>
          <a:p>
            <a:r>
              <a:rPr lang="en-CA" dirty="0" smtClean="0"/>
              <a:t>Active Communities Investing in a Healthy Chatham-Kent</a:t>
            </a:r>
            <a:endParaRPr lang="en-US" dirty="0" smtClean="0"/>
          </a:p>
        </p:txBody>
      </p:sp>
      <p:sp>
        <p:nvSpPr>
          <p:cNvPr id="17411" name="Rectangle 2"/>
          <p:cNvSpPr>
            <a:spLocks noGrp="1" noChangeArrowheads="1"/>
          </p:cNvSpPr>
          <p:nvPr>
            <p:ph type="title"/>
          </p:nvPr>
        </p:nvSpPr>
        <p:spPr>
          <a:xfrm>
            <a:off x="142844" y="1643050"/>
            <a:ext cx="4929222" cy="1143000"/>
          </a:xfrm>
        </p:spPr>
        <p:txBody>
          <a:bodyPr/>
          <a:lstStyle/>
          <a:p>
            <a:pPr eaLnBrk="1" hangingPunct="1"/>
            <a:r>
              <a:rPr lang="en-US" dirty="0" smtClean="0"/>
              <a:t>Current Info</a:t>
            </a:r>
          </a:p>
        </p:txBody>
      </p:sp>
      <p:sp>
        <p:nvSpPr>
          <p:cNvPr id="17412" name="Rectangle 3"/>
          <p:cNvSpPr>
            <a:spLocks noGrp="1" noChangeArrowheads="1"/>
          </p:cNvSpPr>
          <p:nvPr>
            <p:ph type="body" sz="half" idx="1"/>
          </p:nvPr>
        </p:nvSpPr>
        <p:spPr>
          <a:xfrm>
            <a:off x="857224" y="3000372"/>
            <a:ext cx="3810000" cy="2819400"/>
          </a:xfrm>
        </p:spPr>
        <p:txBody>
          <a:bodyPr/>
          <a:lstStyle/>
          <a:p>
            <a:pPr eaLnBrk="1" hangingPunct="1"/>
            <a:r>
              <a:rPr lang="en-US" sz="2400" smtClean="0"/>
              <a:t>Guidance for advocates and practitioners</a:t>
            </a:r>
          </a:p>
          <a:p>
            <a:pPr eaLnBrk="1" hangingPunct="1"/>
            <a:r>
              <a:rPr lang="en-US" sz="2400" smtClean="0"/>
              <a:t>Numerous other sources</a:t>
            </a:r>
          </a:p>
          <a:p>
            <a:pPr eaLnBrk="1" hangingPunct="1"/>
            <a:r>
              <a:rPr lang="en-US" sz="2400" smtClean="0"/>
              <a:t>Ongoing requests for evaluations of individual racks, site plans etc.</a:t>
            </a:r>
          </a:p>
        </p:txBody>
      </p:sp>
      <p:pic>
        <p:nvPicPr>
          <p:cNvPr id="17413" name="Picture 6" descr="C:\Documents and Settings\John\My Documents\My Pictures\Parking\Manual and Media\manual cover.jpg"/>
          <p:cNvPicPr>
            <a:picLocks noGrp="1" noChangeAspect="1" noChangeArrowheads="1"/>
          </p:cNvPicPr>
          <p:nvPr>
            <p:ph type="clipArt" sz="half" idx="2"/>
          </p:nvPr>
        </p:nvPicPr>
        <p:blipFill>
          <a:blip r:embed="rId2" cstate="print"/>
          <a:srcRect/>
          <a:stretch>
            <a:fillRect/>
          </a:stretch>
        </p:blipFill>
        <p:spPr>
          <a:xfrm>
            <a:off x="5334000" y="1828800"/>
            <a:ext cx="2614613" cy="4114800"/>
          </a:xfrm>
          <a:noFill/>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962</Words>
  <Application>Microsoft Office PowerPoint</Application>
  <PresentationFormat>On-screen Show (4:3)</PresentationFormat>
  <Paragraphs>149</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Acrobat Document</vt:lpstr>
      <vt:lpstr>Active Communities Let’s Get C-K Rolling</vt:lpstr>
      <vt:lpstr>Agenda</vt:lpstr>
      <vt:lpstr>Slide 3</vt:lpstr>
      <vt:lpstr>Active Communities Mandate</vt:lpstr>
      <vt:lpstr>C-K’s Strategic Objectives</vt:lpstr>
      <vt:lpstr>Slide 6</vt:lpstr>
      <vt:lpstr>Slide 7</vt:lpstr>
      <vt:lpstr>Tomorrow’s bike traffic will be different than today’s</vt:lpstr>
      <vt:lpstr>Current Info</vt:lpstr>
      <vt:lpstr>Principles of Good Design</vt:lpstr>
      <vt:lpstr>What do we need?</vt:lpstr>
      <vt:lpstr>And no security offered</vt:lpstr>
      <vt:lpstr>Slide 13</vt:lpstr>
      <vt:lpstr>Slide 14</vt:lpstr>
      <vt:lpstr>Slide 15</vt:lpstr>
      <vt:lpstr>Active Communities Investments</vt:lpstr>
      <vt:lpstr>Thanks are owed to…</vt:lpstr>
      <vt:lpstr>How you can help</vt:lpstr>
      <vt:lpstr>Discussion  Questions</vt:lpstr>
      <vt:lpstr>Next steps</vt:lpstr>
      <vt:lpstr>Slide 21</vt:lpstr>
      <vt:lpstr>Slide 22</vt:lpstr>
      <vt:lpstr>Slide 23</vt:lpstr>
      <vt:lpstr>Slide 24</vt:lpstr>
      <vt:lpstr>Slide 25</vt:lpstr>
      <vt:lpstr>Thamesville </vt:lpstr>
      <vt:lpstr>Slide 27</vt:lpstr>
      <vt:lpstr>Slide 28</vt:lpstr>
      <vt:lpstr>Slide 29</vt:lpstr>
      <vt:lpstr>Oh Well, at least they are trying</vt:lpstr>
      <vt:lpstr>Slide 31</vt:lpstr>
    </vt:vector>
  </TitlesOfParts>
  <Company>Municipality of Chatham-Kent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Mels</dc:creator>
  <cp:lastModifiedBy>Don</cp:lastModifiedBy>
  <cp:revision>59</cp:revision>
  <dcterms:created xsi:type="dcterms:W3CDTF">2001-01-18T20:59:57Z</dcterms:created>
  <dcterms:modified xsi:type="dcterms:W3CDTF">2010-03-09T13:42:31Z</dcterms:modified>
</cp:coreProperties>
</file>